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35" d="100"/>
          <a:sy n="135" d="100"/>
        </p:scale>
        <p:origin x="-9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7094"/>
            <a:ext cx="77724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10000"/>
            <a:ext cx="7770812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5" y="3048000"/>
            <a:ext cx="112395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8282"/>
            <a:ext cx="7770813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457200"/>
            <a:ext cx="4572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81600"/>
            <a:ext cx="7770813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4890247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7882"/>
            <a:ext cx="1524000" cy="5325036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7882"/>
            <a:ext cx="5889812" cy="5325036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52928" y="3115195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6440"/>
            <a:ext cx="7770813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3048"/>
            <a:ext cx="7770813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Glyph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174066"/>
            <a:ext cx="1066800" cy="590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914400"/>
            <a:ext cx="36576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118" y="457199"/>
            <a:ext cx="36576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6" y="2590799"/>
            <a:ext cx="36576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746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013" y="914400"/>
            <a:ext cx="36576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906" y="457200"/>
            <a:ext cx="36576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013" y="2587752"/>
            <a:ext cx="36576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4853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8911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0A40C-173E-984D-9C1E-B8D5CB336CD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7236"/>
            <a:ext cx="7770813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0813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289115"/>
            <a:ext cx="2375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27F9F-8B52-5D47-A0FA-6EC3FBA1DEA8}" type="datetimeFigureOut">
              <a:rPr lang="en-GB" smtClean="0"/>
              <a:pPr/>
              <a:t>1/19/09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624" y="6289115"/>
            <a:ext cx="315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NLW Large Ingest Experiences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Glen Robson </a:t>
            </a:r>
          </a:p>
          <a:p>
            <a:r>
              <a:rPr lang="en-US" dirty="0"/>
              <a:t>g</a:t>
            </a:r>
            <a:r>
              <a:rPr lang="en-GB" dirty="0" err="1" smtClean="0"/>
              <a:t>len.robson@llgc.org.uk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Wills Project</a:t>
            </a:r>
          </a:p>
          <a:p>
            <a:pPr lvl="1"/>
            <a:r>
              <a:rPr lang="en-US" dirty="0" smtClean="0"/>
              <a:t>Between: 1543 – 1858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182, 404 Wills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816, 325 Images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998, 729 Fedora Objects</a:t>
            </a:r>
          </a:p>
          <a:p>
            <a:pPr>
              <a:lnSpc>
                <a:spcPct val="90000"/>
              </a:lnSpc>
              <a:buNone/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Recorded amount ingested per hour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GB" dirty="0" smtClean="0"/>
              <a:t>Object Layout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914400" y="3543300"/>
            <a:ext cx="1828800" cy="3162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066800" y="36195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METS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6800" y="41529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66800" y="46863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RELS-EXT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6800" y="52197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Zoomify</a:t>
            </a:r>
            <a:r>
              <a:rPr lang="en-GB" dirty="0" smtClean="0">
                <a:solidFill>
                  <a:schemeClr val="tx1"/>
                </a:solidFill>
              </a:rPr>
              <a:t> 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57531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Reference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6800" y="62484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Archive E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810000" y="1078468"/>
            <a:ext cx="1828800" cy="2045732"/>
            <a:chOff x="3505200" y="1078468"/>
            <a:chExt cx="1828800" cy="2045732"/>
          </a:xfrm>
        </p:grpSpPr>
        <p:sp>
          <p:nvSpPr>
            <p:cNvPr id="4" name="Rectangle 3"/>
            <p:cNvSpPr/>
            <p:nvPr/>
          </p:nvSpPr>
          <p:spPr>
            <a:xfrm>
              <a:off x="3505200" y="1447800"/>
              <a:ext cx="1828800" cy="1676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023052" y="1078468"/>
              <a:ext cx="548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Will</a:t>
              </a:r>
              <a:endParaRPr lang="en-GB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371600" y="3135868"/>
            <a:ext cx="800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Page 1</a:t>
            </a:r>
            <a:endParaRPr lang="en-GB" dirty="0"/>
          </a:p>
        </p:txBody>
      </p:sp>
      <p:grpSp>
        <p:nvGrpSpPr>
          <p:cNvPr id="34" name="Group 33"/>
          <p:cNvGrpSpPr/>
          <p:nvPr/>
        </p:nvGrpSpPr>
        <p:grpSpPr>
          <a:xfrm>
            <a:off x="3733800" y="3173968"/>
            <a:ext cx="1828800" cy="3531632"/>
            <a:chOff x="2971800" y="3173968"/>
            <a:chExt cx="1828800" cy="3531632"/>
          </a:xfrm>
        </p:grpSpPr>
        <p:sp>
          <p:nvSpPr>
            <p:cNvPr id="15" name="Rectangle 14"/>
            <p:cNvSpPr/>
            <p:nvPr/>
          </p:nvSpPr>
          <p:spPr>
            <a:xfrm>
              <a:off x="2971800" y="3543300"/>
              <a:ext cx="1828800" cy="31623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24200" y="36195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METS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24200" y="41529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DC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24200" y="46863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RELS-EXT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24200" y="52197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>
                  <a:solidFill>
                    <a:schemeClr val="tx1"/>
                  </a:solidFill>
                </a:rPr>
                <a:t>Zoomify</a:t>
              </a:r>
              <a:r>
                <a:rPr lang="en-GB" dirty="0" smtClean="0">
                  <a:solidFill>
                    <a:schemeClr val="tx1"/>
                  </a:solidFill>
                </a:rPr>
                <a:t> M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4200" y="57531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Reference M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29000" y="3173968"/>
              <a:ext cx="8002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Page 2</a:t>
              </a:r>
              <a:endParaRPr lang="en-GB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629400" y="3173968"/>
            <a:ext cx="1828800" cy="3531632"/>
            <a:chOff x="5029200" y="3173968"/>
            <a:chExt cx="1828800" cy="3531632"/>
          </a:xfrm>
        </p:grpSpPr>
        <p:sp>
          <p:nvSpPr>
            <p:cNvPr id="22" name="Rectangle 21"/>
            <p:cNvSpPr/>
            <p:nvPr/>
          </p:nvSpPr>
          <p:spPr>
            <a:xfrm>
              <a:off x="5029200" y="3543300"/>
              <a:ext cx="1828800" cy="31623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181600" y="36195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METS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181600" y="41529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DC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181600" y="46863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RELS-EXT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81600" y="52197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>
                  <a:solidFill>
                    <a:schemeClr val="tx1"/>
                  </a:solidFill>
                </a:rPr>
                <a:t>Zoomify</a:t>
              </a:r>
              <a:r>
                <a:rPr lang="en-GB" dirty="0" smtClean="0">
                  <a:solidFill>
                    <a:schemeClr val="tx1"/>
                  </a:solidFill>
                </a:rPr>
                <a:t> M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181600" y="57531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Reference</a:t>
              </a:r>
              <a:r>
                <a:rPr lang="en-GB" dirty="0">
                  <a:solidFill>
                    <a:schemeClr val="tx1"/>
                  </a:solidFill>
                </a:rPr>
                <a:t> </a:t>
              </a:r>
              <a:r>
                <a:rPr lang="en-GB" dirty="0" smtClean="0">
                  <a:solidFill>
                    <a:schemeClr val="tx1"/>
                  </a:solidFill>
                </a:rPr>
                <a:t>M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181600" y="6248400"/>
              <a:ext cx="1447800" cy="38100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Archive E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38800" y="3173968"/>
              <a:ext cx="8002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Page 3</a:t>
              </a:r>
              <a:endParaRPr lang="en-GB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3962400" y="15240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METS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62400" y="20574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62400" y="25908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RELS-EXT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86200" y="6248400"/>
            <a:ext cx="1447800" cy="381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Archive E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 Same Side Corner Rectangle 28"/>
          <p:cNvSpPr/>
          <p:nvPr/>
        </p:nvSpPr>
        <p:spPr>
          <a:xfrm>
            <a:off x="5684521" y="5181600"/>
            <a:ext cx="3154679" cy="1523999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Hardware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521" y="5334000"/>
            <a:ext cx="3276600" cy="1371599"/>
          </a:xfrm>
        </p:spPr>
        <p:txBody>
          <a:bodyPr>
            <a:normAutofit fontScale="92500" lnSpcReduction="10000"/>
          </a:bodyPr>
          <a:lstStyle/>
          <a:p>
            <a:r>
              <a:rPr lang="en-GB" sz="1400" dirty="0" smtClean="0"/>
              <a:t>Tape : Scalar i2000, 3 Copies:</a:t>
            </a:r>
          </a:p>
          <a:p>
            <a:pPr lvl="1"/>
            <a:r>
              <a:rPr lang="en-GB" sz="1000" dirty="0" smtClean="0"/>
              <a:t> Offsite Copy (University of Aberystwyth)</a:t>
            </a:r>
          </a:p>
          <a:p>
            <a:pPr lvl="1"/>
            <a:r>
              <a:rPr lang="en-GB" sz="1000" dirty="0" smtClean="0"/>
              <a:t>1 Copper Room</a:t>
            </a:r>
          </a:p>
          <a:p>
            <a:pPr lvl="1"/>
            <a:r>
              <a:rPr lang="en-GB" sz="1000" dirty="0"/>
              <a:t>I</a:t>
            </a:r>
            <a:r>
              <a:rPr lang="en-GB" sz="1000" dirty="0" smtClean="0"/>
              <a:t>n the machine 1</a:t>
            </a:r>
          </a:p>
          <a:p>
            <a:r>
              <a:rPr lang="en-GB" sz="1400" dirty="0" smtClean="0"/>
              <a:t>Optical: Plasmon G638 (Write Once)</a:t>
            </a:r>
            <a:endParaRPr lang="en-GB" sz="1400" dirty="0"/>
          </a:p>
        </p:txBody>
      </p:sp>
      <p:sp>
        <p:nvSpPr>
          <p:cNvPr id="5" name="Can 4"/>
          <p:cNvSpPr/>
          <p:nvPr/>
        </p:nvSpPr>
        <p:spPr>
          <a:xfrm>
            <a:off x="381000" y="1447800"/>
            <a:ext cx="3276600" cy="25146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9600" y="2238103"/>
            <a:ext cx="1674707" cy="43107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Fedora 2.2.4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743200"/>
            <a:ext cx="1674707" cy="43107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MPT Store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Can 7"/>
          <p:cNvSpPr/>
          <p:nvPr/>
        </p:nvSpPr>
        <p:spPr>
          <a:xfrm>
            <a:off x="2514600" y="2309949"/>
            <a:ext cx="1019387" cy="1293223"/>
          </a:xfrm>
          <a:prstGeom prst="can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Oracle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3000" y="1570161"/>
            <a:ext cx="1501621" cy="3482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Primary Server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6324600" y="1447800"/>
            <a:ext cx="2514600" cy="1790700"/>
            <a:chOff x="6383020" y="1924050"/>
            <a:chExt cx="2514600" cy="1790700"/>
          </a:xfrm>
        </p:grpSpPr>
        <p:grpSp>
          <p:nvGrpSpPr>
            <p:cNvPr id="15" name="Group 14"/>
            <p:cNvGrpSpPr/>
            <p:nvPr/>
          </p:nvGrpSpPr>
          <p:grpSpPr>
            <a:xfrm>
              <a:off x="6383020" y="1924050"/>
              <a:ext cx="2514600" cy="1790700"/>
              <a:chOff x="1790700" y="1990929"/>
              <a:chExt cx="3429000" cy="2667000"/>
            </a:xfrm>
          </p:grpSpPr>
          <p:sp>
            <p:nvSpPr>
              <p:cNvPr id="16" name="Can 15"/>
              <p:cNvSpPr/>
              <p:nvPr/>
            </p:nvSpPr>
            <p:spPr>
              <a:xfrm>
                <a:off x="1790700" y="1990929"/>
                <a:ext cx="3429000" cy="2667000"/>
              </a:xfrm>
              <a:prstGeom prst="ca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939636" y="2819400"/>
                <a:ext cx="2057400" cy="4572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Fedora 2.2.4 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918855" y="3581400"/>
                <a:ext cx="1752600" cy="4572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MPT Store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Can 18"/>
              <p:cNvSpPr/>
              <p:nvPr/>
            </p:nvSpPr>
            <p:spPr>
              <a:xfrm>
                <a:off x="4073236" y="2895600"/>
                <a:ext cx="1146463" cy="1371599"/>
              </a:xfrm>
              <a:prstGeom prst="can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Oracle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6705600" y="1945208"/>
              <a:ext cx="1815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Secondary Server</a:t>
              </a:r>
              <a:endParaRPr lang="en-GB" dirty="0"/>
            </a:p>
          </p:txBody>
        </p:sp>
      </p:grpSp>
      <p:sp>
        <p:nvSpPr>
          <p:cNvPr id="24" name="Round Same Side Corner Rectangle 23"/>
          <p:cNvSpPr/>
          <p:nvPr/>
        </p:nvSpPr>
        <p:spPr>
          <a:xfrm>
            <a:off x="63981" y="5486401"/>
            <a:ext cx="3048000" cy="914400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Raid Array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Referenced </a:t>
            </a:r>
            <a:r>
              <a:rPr lang="en-GB" dirty="0" err="1" smtClean="0">
                <a:solidFill>
                  <a:schemeClr val="tx1"/>
                </a:solidFill>
              </a:rPr>
              <a:t>Datastreams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5" idx="3"/>
            <a:endCxn id="24" idx="3"/>
          </p:cNvCxnSpPr>
          <p:nvPr/>
        </p:nvCxnSpPr>
        <p:spPr>
          <a:xfrm rot="5400000">
            <a:off x="1041641" y="4508741"/>
            <a:ext cx="1524001" cy="4313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56847" y="4267200"/>
            <a:ext cx="1055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Mounted </a:t>
            </a:r>
            <a:endParaRPr lang="en-GB" dirty="0"/>
          </a:p>
        </p:txBody>
      </p:sp>
      <p:cxnSp>
        <p:nvCxnSpPr>
          <p:cNvPr id="31" name="Straight Arrow Connector 30"/>
          <p:cNvCxnSpPr>
            <a:stCxn id="5" idx="4"/>
            <a:endCxn id="29" idx="3"/>
          </p:cNvCxnSpPr>
          <p:nvPr/>
        </p:nvCxnSpPr>
        <p:spPr>
          <a:xfrm>
            <a:off x="3657600" y="2705100"/>
            <a:ext cx="3604261" cy="2476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997544" y="4267200"/>
            <a:ext cx="390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External </a:t>
            </a:r>
            <a:r>
              <a:rPr lang="en-GB" dirty="0" err="1" smtClean="0"/>
              <a:t>Datastreams</a:t>
            </a:r>
            <a:r>
              <a:rPr lang="en-GB" dirty="0" smtClean="0"/>
              <a:t> (Http Referenced)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640079" y="3276600"/>
            <a:ext cx="1674707" cy="43107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RHEL 5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Ingest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processing server</a:t>
            </a:r>
          </a:p>
          <a:p>
            <a:pPr lvl="1"/>
            <a:r>
              <a:rPr lang="en-GB" dirty="0" smtClean="0"/>
              <a:t>REHL 5</a:t>
            </a:r>
          </a:p>
          <a:p>
            <a:pPr lvl="1"/>
            <a:r>
              <a:rPr lang="en-GB" dirty="0" smtClean="0"/>
              <a:t>8 * Duel Core Processors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Single Thread</a:t>
            </a:r>
          </a:p>
          <a:p>
            <a:r>
              <a:rPr lang="en-GB" dirty="0" smtClean="0"/>
              <a:t>Create object hierarchy</a:t>
            </a:r>
          </a:p>
          <a:p>
            <a:r>
              <a:rPr lang="en-GB" dirty="0" smtClean="0"/>
              <a:t>Upload Images (</a:t>
            </a:r>
            <a:r>
              <a:rPr lang="en-GB" dirty="0" err="1" smtClean="0"/>
              <a:t>Zoomify</a:t>
            </a:r>
            <a:r>
              <a:rPr lang="en-GB" dirty="0" smtClean="0"/>
              <a:t> and PNG)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pic>
        <p:nvPicPr>
          <p:cNvPr id="4" name="Content Placeholder 3" descr="ingest_count.jpg"/>
          <p:cNvPicPr>
            <a:picLocks noGrp="1" noChangeAspect="1"/>
          </p:cNvPicPr>
          <p:nvPr>
            <p:ph idx="1"/>
          </p:nvPr>
        </p:nvPicPr>
        <p:blipFill>
          <a:blip r:embed="rId2"/>
          <a:srcRect t="-87490" b="-87490"/>
          <a:stretch>
            <a:fillRect/>
          </a:stretch>
        </p:blipFill>
        <p:spPr>
          <a:xfrm>
            <a:off x="-39757" y="533400"/>
            <a:ext cx="9183757" cy="5867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Learned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Resource Index</a:t>
            </a:r>
          </a:p>
          <a:p>
            <a:r>
              <a:rPr lang="en-GB" dirty="0" smtClean="0"/>
              <a:t>Optimise Database</a:t>
            </a:r>
          </a:p>
          <a:p>
            <a:r>
              <a:rPr lang="en-GB" dirty="0" smtClean="0"/>
              <a:t>Simultaneous Ingest?</a:t>
            </a:r>
          </a:p>
          <a:p>
            <a:r>
              <a:rPr lang="en-GB" dirty="0" err="1" smtClean="0"/>
              <a:t>Mysql</a:t>
            </a:r>
            <a:r>
              <a:rPr lang="en-GB" dirty="0" smtClean="0"/>
              <a:t>?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5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315</TotalTime>
  <Words>183</Words>
  <Application>Microsoft Macintosh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Folio</vt:lpstr>
      <vt:lpstr>NLW Large Ingest Experiences</vt:lpstr>
      <vt:lpstr>Introduction</vt:lpstr>
      <vt:lpstr>Object Layout</vt:lpstr>
      <vt:lpstr>Hardware</vt:lpstr>
      <vt:lpstr>Ingest</vt:lpstr>
      <vt:lpstr>Findings</vt:lpstr>
      <vt:lpstr>Lessons Learned</vt:lpstr>
      <vt:lpstr>Slide 8</vt:lpstr>
    </vt:vector>
  </TitlesOfParts>
  <Company>National Library of Wales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NLW Large Ingest Experiences</dc:title>
  <dc:creator>Glen Robson</dc:creator>
  <cp:lastModifiedBy>Glen Robson</cp:lastModifiedBy>
  <cp:revision>7</cp:revision>
  <dcterms:created xsi:type="dcterms:W3CDTF">2009-01-19T14:44:50Z</dcterms:created>
  <dcterms:modified xsi:type="dcterms:W3CDTF">2009-01-19T14:45:19Z</dcterms:modified>
</cp:coreProperties>
</file>