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57" r:id="rId15"/>
    <p:sldId id="258" r:id="rId16"/>
    <p:sldId id="260" r:id="rId17"/>
    <p:sldId id="259" r:id="rId18"/>
    <p:sldId id="261" r:id="rId19"/>
    <p:sldId id="262" r:id="rId20"/>
    <p:sldId id="263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28" autoAdjust="0"/>
  </p:normalViewPr>
  <p:slideViewPr>
    <p:cSldViewPr>
      <p:cViewPr varScale="1">
        <p:scale>
          <a:sx n="94" d="100"/>
          <a:sy n="94" d="100"/>
        </p:scale>
        <p:origin x="-90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42A8F-7D6A-4043-88CE-13B4432D5F40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62451-FA23-4205-9783-829C9DDA9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7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5529-2386-8846-8D01-3F3E7A7EB131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CAB1-B116-4FCD-974A-D4BF94092C89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8F08-D525-4538-9E23-654CDC70055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CAB1-B116-4FCD-974A-D4BF94092C89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8F08-D525-4538-9E23-654CDC7005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CAB1-B116-4FCD-974A-D4BF94092C89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8F08-D525-4538-9E23-654CDC7005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CAB1-B116-4FCD-974A-D4BF94092C89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8F08-D525-4538-9E23-654CDC7005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CAB1-B116-4FCD-974A-D4BF94092C89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8F08-D525-4538-9E23-654CDC70055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CAB1-B116-4FCD-974A-D4BF94092C89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8F08-D525-4538-9E23-654CDC7005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CAB1-B116-4FCD-974A-D4BF94092C89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8F08-D525-4538-9E23-654CDC7005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CAB1-B116-4FCD-974A-D4BF94092C89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8F08-D525-4538-9E23-654CDC7005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CAB1-B116-4FCD-974A-D4BF94092C89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8F08-D525-4538-9E23-654CDC7005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CAB1-B116-4FCD-974A-D4BF94092C89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8F08-D525-4538-9E23-654CDC7005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CAB1-B116-4FCD-974A-D4BF94092C89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E98F08-D525-4538-9E23-654CDC70055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34CAB1-B116-4FCD-974A-D4BF94092C89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E98F08-D525-4538-9E23-654CDC700551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vf@llgc.org.uk" TargetMode="External"/><Relationship Id="rId2" Type="http://schemas.openxmlformats.org/officeDocument/2006/relationships/hyperlink" Target="mailto:gmr@llgc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allinn.llgc.org.uk:8080/fedora/objects/llgc-id:34358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scollection.co.uk/Item/15173-tankereys-house-llangollen" TargetMode="External"/><Relationship Id="rId2" Type="http://schemas.openxmlformats.org/officeDocument/2006/relationships/hyperlink" Target="http://www.europeana.eu/portal/record/9200118/52F6D985A640F2A42360043B56B8DD445675D3F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.llgc.org.uk/wiki/index.php?title=Example_Collection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Ingest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Glen Robson </a:t>
            </a:r>
            <a:r>
              <a:rPr lang="en-US" dirty="0" smtClean="0">
                <a:hlinkClick r:id="rId2"/>
              </a:rPr>
              <a:t>gmr@llgc.org.uk</a:t>
            </a:r>
            <a:endParaRPr lang="en-US" dirty="0" smtClean="0"/>
          </a:p>
          <a:p>
            <a:r>
              <a:rPr lang="en-US" dirty="0" err="1" smtClean="0"/>
              <a:t>Ioan</a:t>
            </a:r>
            <a:r>
              <a:rPr lang="en-US" dirty="0" smtClean="0"/>
              <a:t> </a:t>
            </a:r>
            <a:r>
              <a:rPr lang="en-US" dirty="0" err="1" smtClean="0"/>
              <a:t>Issac</a:t>
            </a:r>
            <a:r>
              <a:rPr lang="en-US" dirty="0"/>
              <a:t>-</a:t>
            </a:r>
            <a:r>
              <a:rPr lang="en-US" dirty="0" smtClean="0"/>
              <a:t>Richards </a:t>
            </a:r>
            <a:r>
              <a:rPr lang="en-US" dirty="0" err="1" smtClean="0"/>
              <a:t>iir@llgc.org.uk</a:t>
            </a:r>
            <a:endParaRPr lang="en-US" dirty="0" smtClean="0"/>
          </a:p>
          <a:p>
            <a:r>
              <a:rPr lang="en-US" dirty="0" smtClean="0"/>
              <a:t>Vicky Philips </a:t>
            </a:r>
            <a:r>
              <a:rPr lang="en-US" dirty="0" smtClean="0">
                <a:hlinkClick r:id="rId3"/>
              </a:rPr>
              <a:t>tvf@llgc.org.uk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SCIF Newspapers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Only used for Newspapers</a:t>
            </a:r>
          </a:p>
          <a:p>
            <a:r>
              <a:rPr lang="en-US" dirty="0" smtClean="0"/>
              <a:t>Manages Ingest</a:t>
            </a:r>
            <a:endParaRPr lang="en-US" dirty="0"/>
          </a:p>
        </p:txBody>
      </p:sp>
      <p:pic>
        <p:nvPicPr>
          <p:cNvPr id="4" name="Picture 3" descr="Screen shot 2014-03-03 at 17.19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95800"/>
            <a:ext cx="70358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2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WW1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Project = Archive (LCN)</a:t>
            </a:r>
          </a:p>
          <a:p>
            <a:pPr lvl="1"/>
            <a:r>
              <a:rPr lang="en-US" dirty="0" smtClean="0"/>
              <a:t>Phase = Box. Box contains archival Files</a:t>
            </a:r>
          </a:p>
          <a:p>
            <a:pPr lvl="3"/>
            <a:r>
              <a:rPr lang="en-US" dirty="0" smtClean="0"/>
              <a:t>Files (LCN) contain Pages</a:t>
            </a:r>
          </a:p>
          <a:p>
            <a:pPr lvl="4"/>
            <a:r>
              <a:rPr lang="en-US" dirty="0" smtClean="0"/>
              <a:t>Pages</a:t>
            </a:r>
            <a:endParaRPr lang="en-US" dirty="0"/>
          </a:p>
        </p:txBody>
      </p:sp>
      <p:pic>
        <p:nvPicPr>
          <p:cNvPr id="4" name="Picture 3" descr="Screen shot 2014-03-03 at 17.25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415594"/>
            <a:ext cx="3886200" cy="3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WW1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156" y="1828800"/>
            <a:ext cx="3753644" cy="2057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Archive contains:</a:t>
            </a:r>
          </a:p>
          <a:p>
            <a:pPr lvl="1"/>
            <a:r>
              <a:rPr lang="en-US" dirty="0" smtClean="0"/>
              <a:t>EAD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File contains</a:t>
            </a:r>
          </a:p>
          <a:p>
            <a:pPr lvl="1"/>
            <a:r>
              <a:rPr lang="en-US" dirty="0" smtClean="0"/>
              <a:t>MARC for file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01044" y="1705707"/>
            <a:ext cx="16002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Archive</a:t>
            </a:r>
          </a:p>
          <a:p>
            <a:pPr algn="ctr"/>
            <a:r>
              <a:rPr lang="en-US" dirty="0" smtClean="0"/>
              <a:t>(Project)</a:t>
            </a:r>
          </a:p>
          <a:p>
            <a:pPr algn="ctr"/>
            <a:r>
              <a:rPr lang="en-US" dirty="0" smtClean="0"/>
              <a:t>Contains Phases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20245" y="3382107"/>
            <a:ext cx="99059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(File)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0494" y="3428144"/>
            <a:ext cx="1181100" cy="868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(File)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rot="5400000">
            <a:off x="2286794" y="2867757"/>
            <a:ext cx="2286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rot="16200000" flipH="1">
            <a:off x="3144044" y="2810606"/>
            <a:ext cx="228600" cy="91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66951" y="4913251"/>
            <a:ext cx="99059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(Page)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4959288"/>
            <a:ext cx="1181100" cy="868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(Page)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143000" y="4208401"/>
            <a:ext cx="6096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0"/>
          </p:cNvCxnSpPr>
          <p:nvPr/>
        </p:nvCxnSpPr>
        <p:spPr>
          <a:xfrm rot="16200000" flipH="1">
            <a:off x="2000250" y="4151250"/>
            <a:ext cx="609600" cy="91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17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Newspaper Export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https://trac.llgc.org.uk/projects/scif/attachment/ticket/440/accac001.xml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2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73050"/>
            <a:ext cx="3008313" cy="419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Getting Files Ready for Ingest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1932684"/>
            <a:ext cx="7905748" cy="300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8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1100" r="30247" b="5341"/>
          <a:stretch/>
        </p:blipFill>
        <p:spPr bwMode="auto">
          <a:xfrm>
            <a:off x="323528" y="1340768"/>
            <a:ext cx="602617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84784"/>
            <a:ext cx="1466850" cy="3962400"/>
          </a:xfrm>
        </p:spPr>
      </p:pic>
      <p:sp>
        <p:nvSpPr>
          <p:cNvPr id="7" name="TextBox 6"/>
          <p:cNvSpPr txBox="1"/>
          <p:nvPr/>
        </p:nvSpPr>
        <p:spPr>
          <a:xfrm>
            <a:off x="2977093" y="807931"/>
            <a:ext cx="71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Script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72007" y="848993"/>
            <a:ext cx="224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Classic Storage Layout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4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3784" r="46585" b="5566"/>
          <a:stretch/>
        </p:blipFill>
        <p:spPr bwMode="auto">
          <a:xfrm>
            <a:off x="467544" y="1628799"/>
            <a:ext cx="3832553" cy="37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4394" y="1124744"/>
            <a:ext cx="165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Wombat Export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2848" r="46535" b="5655"/>
          <a:stretch/>
        </p:blipFill>
        <p:spPr bwMode="auto">
          <a:xfrm>
            <a:off x="4788024" y="1660014"/>
            <a:ext cx="3744416" cy="368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5054" y="1124744"/>
            <a:ext cx="317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Wombat Export &amp; Bib Record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r="46733" b="8735"/>
          <a:stretch/>
        </p:blipFill>
        <p:spPr bwMode="auto">
          <a:xfrm>
            <a:off x="179512" y="1234480"/>
            <a:ext cx="4260067" cy="378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2906" r="46535" b="5478"/>
          <a:stretch/>
        </p:blipFill>
        <p:spPr bwMode="auto">
          <a:xfrm>
            <a:off x="4612453" y="1234480"/>
            <a:ext cx="4246596" cy="37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6430" y="692696"/>
            <a:ext cx="50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XSL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80301" y="692696"/>
            <a:ext cx="71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1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Jhove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Developed by Harvard</a:t>
            </a:r>
          </a:p>
          <a:p>
            <a:pPr lvl="1"/>
            <a:r>
              <a:rPr lang="en-US" dirty="0" smtClean="0"/>
              <a:t>Format Validation</a:t>
            </a:r>
          </a:p>
          <a:p>
            <a:pPr lvl="2"/>
            <a:r>
              <a:rPr lang="en-US" dirty="0" smtClean="0"/>
              <a:t>Empty tiffs</a:t>
            </a:r>
          </a:p>
          <a:p>
            <a:pPr lvl="2"/>
            <a:r>
              <a:rPr lang="en-US" dirty="0" smtClean="0"/>
              <a:t>Corrupted tiffs</a:t>
            </a:r>
          </a:p>
          <a:p>
            <a:pPr lvl="2"/>
            <a:r>
              <a:rPr lang="en-US" dirty="0" smtClean="0"/>
              <a:t>Invalid tiffs </a:t>
            </a:r>
          </a:p>
          <a:p>
            <a:pPr lvl="3"/>
            <a:r>
              <a:rPr lang="en-US" dirty="0" smtClean="0"/>
              <a:t>Invalid headers (scanner fix)</a:t>
            </a:r>
          </a:p>
          <a:p>
            <a:pPr lvl="3"/>
            <a:r>
              <a:rPr lang="en-US" dirty="0" smtClean="0"/>
              <a:t>Java couldn’t open which meant </a:t>
            </a:r>
            <a:r>
              <a:rPr lang="en-US" dirty="0" err="1" smtClean="0"/>
              <a:t>PDFs</a:t>
            </a:r>
            <a:r>
              <a:rPr lang="en-US" dirty="0" smtClean="0"/>
              <a:t> couldn’t be generated</a:t>
            </a:r>
          </a:p>
          <a:p>
            <a:pPr lvl="1"/>
            <a:r>
              <a:rPr lang="en-US" dirty="0" smtClean="0"/>
              <a:t>Format version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Tries to replace the legacy technical data (dc)</a:t>
            </a:r>
          </a:p>
          <a:p>
            <a:pPr lvl="2"/>
            <a:r>
              <a:rPr lang="en-US" dirty="0" smtClean="0"/>
              <a:t>Like to capture which scanner was used</a:t>
            </a:r>
          </a:p>
          <a:p>
            <a:pPr lvl="1"/>
            <a:r>
              <a:rPr lang="en-US" dirty="0" smtClean="0"/>
              <a:t>Anything it doesn’t catch we put in the Benchmarking</a:t>
            </a:r>
          </a:p>
          <a:p>
            <a:pPr lvl="1"/>
            <a:r>
              <a:rPr lang="en-US" dirty="0" smtClean="0"/>
              <a:t>Checksums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http://ystor.llgc.org.uk/shares/export/scanning/manuscripts/metadata/arg/jhove/tiff_jhove/arg10101_tiff_jhove.xml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1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Images in Archive</a:t>
            </a:r>
          </a:p>
          <a:p>
            <a:r>
              <a:rPr lang="en-US" dirty="0" smtClean="0"/>
              <a:t>Images are web accessible</a:t>
            </a:r>
          </a:p>
          <a:p>
            <a:r>
              <a:rPr lang="en-US" dirty="0" smtClean="0"/>
              <a:t>METS is valid</a:t>
            </a:r>
          </a:p>
          <a:p>
            <a:r>
              <a:rPr lang="en-US" dirty="0" smtClean="0"/>
              <a:t>MIX present</a:t>
            </a:r>
          </a:p>
        </p:txBody>
      </p:sp>
    </p:spTree>
    <p:extLst>
      <p:ext uri="{BB962C8B-B14F-4D97-AF65-F5344CB8AC3E}">
        <p14:creationId xmlns:p14="http://schemas.microsoft.com/office/powerpoint/2010/main" val="114493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 Workflow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667000"/>
            <a:ext cx="144780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Wombat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76500" y="2667000"/>
            <a:ext cx="14478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Wombat</a:t>
            </a:r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smtClean="0"/>
              <a:t>METS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76700" y="2668588"/>
            <a:ext cx="144780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</a:t>
            </a:r>
            <a:r>
              <a:rPr lang="en-US" dirty="0" err="1" smtClean="0"/>
              <a:t>Jhove</a:t>
            </a:r>
            <a:r>
              <a:rPr lang="en-US" dirty="0" smtClean="0"/>
              <a:t> to METS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53100" y="2667000"/>
            <a:ext cx="144780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53300" y="2667000"/>
            <a:ext cx="144780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Ingest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1600200" y="3390900"/>
            <a:ext cx="8763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 flipV="1">
            <a:off x="3924300" y="3392488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 flipV="1">
            <a:off x="5524500" y="33909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1"/>
          </p:cNvCxnSpPr>
          <p:nvPr/>
        </p:nvCxnSpPr>
        <p:spPr>
          <a:xfrm>
            <a:off x="7200900" y="3389312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76500" y="4953000"/>
            <a:ext cx="14478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MARC Data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0"/>
            <a:endCxn id="5" idx="2"/>
          </p:cNvCxnSpPr>
          <p:nvPr/>
        </p:nvCxnSpPr>
        <p:spPr>
          <a:xfrm rot="5400000" flipH="1" flipV="1">
            <a:off x="2781300" y="45339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4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Manuscript</a:t>
            </a:r>
          </a:p>
          <a:p>
            <a:pPr lvl="1"/>
            <a:r>
              <a:rPr lang="en-US" dirty="0" smtClean="0">
                <a:hlinkClick r:id="rId3"/>
              </a:rPr>
              <a:t>http://dams.llgc.org.uk:8080/fedora/objects/llgc-id:3435811</a:t>
            </a:r>
            <a:endParaRPr lang="en-US" dirty="0" smtClean="0"/>
          </a:p>
          <a:p>
            <a:r>
              <a:rPr lang="en-US" dirty="0" smtClean="0"/>
              <a:t>Page</a:t>
            </a:r>
          </a:p>
          <a:p>
            <a:pPr lvl="1"/>
            <a:r>
              <a:rPr lang="en-US" dirty="0" smtClean="0"/>
              <a:t>http://dams.llgc.org.uk:8080/fedora/objects/llgc-id:3435863</a:t>
            </a:r>
          </a:p>
          <a:p>
            <a:pPr lvl="1"/>
            <a:r>
              <a:rPr lang="en-US" dirty="0" smtClean="0"/>
              <a:t>Plus 71 more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5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Ingest is:</a:t>
            </a:r>
          </a:p>
          <a:p>
            <a:pPr lvl="1"/>
            <a:r>
              <a:rPr lang="en-US" dirty="0" smtClean="0"/>
              <a:t>Converting METS to FOXML</a:t>
            </a:r>
          </a:p>
          <a:p>
            <a:pPr lvl="1"/>
            <a:r>
              <a:rPr lang="en-US" dirty="0" smtClean="0"/>
              <a:t>Sending FOXML to Fedora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http://zoidberg.llgc.org.uk/gmr/llgc-id_3435811.xml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3200400"/>
            <a:ext cx="1523999" cy="10366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</a:t>
            </a:r>
          </a:p>
          <a:p>
            <a:pPr algn="ctr"/>
            <a:r>
              <a:rPr lang="en-US" dirty="0" smtClean="0"/>
              <a:t>(Manuscript)</a:t>
            </a:r>
          </a:p>
          <a:p>
            <a:pPr algn="ctr"/>
            <a:r>
              <a:rPr lang="en-US" dirty="0" smtClean="0"/>
              <a:t>METS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4419600"/>
            <a:ext cx="1523999" cy="10366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(Manuscript Page)</a:t>
            </a:r>
          </a:p>
          <a:p>
            <a:pPr algn="ctr"/>
            <a:r>
              <a:rPr lang="en-US" dirty="0" smtClean="0"/>
              <a:t>METS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3200400"/>
            <a:ext cx="1523999" cy="10366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</a:t>
            </a:r>
          </a:p>
          <a:p>
            <a:pPr algn="ctr"/>
            <a:r>
              <a:rPr lang="en-US" dirty="0" smtClean="0"/>
              <a:t>(Manuscript)</a:t>
            </a:r>
          </a:p>
          <a:p>
            <a:pPr algn="ctr"/>
            <a:r>
              <a:rPr lang="en-US" dirty="0" smtClean="0"/>
              <a:t>FOXML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4419600"/>
            <a:ext cx="1523999" cy="10366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(Manuscript Page)</a:t>
            </a:r>
          </a:p>
          <a:p>
            <a:pPr algn="ctr"/>
            <a:r>
              <a:rPr lang="en-US" dirty="0" smtClean="0"/>
              <a:t>FOXML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3200399" y="3718719"/>
            <a:ext cx="15240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3200399" y="4937919"/>
            <a:ext cx="15240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Magnetic Disk 14"/>
          <p:cNvSpPr/>
          <p:nvPr/>
        </p:nvSpPr>
        <p:spPr>
          <a:xfrm>
            <a:off x="6934200" y="3200400"/>
            <a:ext cx="1371600" cy="213360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Fedora/VITAL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>
            <a:off x="6248399" y="3718719"/>
            <a:ext cx="685801" cy="548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15" idx="2"/>
          </p:cNvCxnSpPr>
          <p:nvPr/>
        </p:nvCxnSpPr>
        <p:spPr>
          <a:xfrm flipV="1">
            <a:off x="6248399" y="4267200"/>
            <a:ext cx="685801" cy="670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8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399" y="2193926"/>
            <a:ext cx="1523999" cy="10366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</a:t>
            </a:r>
          </a:p>
          <a:p>
            <a:pPr algn="ctr"/>
            <a:r>
              <a:rPr lang="en-US" dirty="0" smtClean="0"/>
              <a:t>(Manuscript)</a:t>
            </a:r>
          </a:p>
          <a:p>
            <a:pPr algn="ctr"/>
            <a:r>
              <a:rPr lang="en-US" dirty="0" smtClean="0"/>
              <a:t>METS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399" y="3565526"/>
            <a:ext cx="1523999" cy="10366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(Manuscript Page)</a:t>
            </a:r>
          </a:p>
          <a:p>
            <a:pPr algn="ctr"/>
            <a:r>
              <a:rPr lang="en-US" dirty="0" smtClean="0"/>
              <a:t>METS</a:t>
            </a:r>
            <a:endParaRPr lang="en-US" dirty="0"/>
          </a:p>
        </p:txBody>
      </p:sp>
      <p:sp>
        <p:nvSpPr>
          <p:cNvPr id="6" name="Magnetic Disk 5"/>
          <p:cNvSpPr/>
          <p:nvPr/>
        </p:nvSpPr>
        <p:spPr>
          <a:xfrm>
            <a:off x="0" y="3567907"/>
            <a:ext cx="1828800" cy="266700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Fedora/VITAL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2819400"/>
            <a:ext cx="1523999" cy="10366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Indexing</a:t>
            </a:r>
            <a:endParaRPr lang="en-US" dirty="0"/>
          </a:p>
        </p:txBody>
      </p:sp>
      <p:sp>
        <p:nvSpPr>
          <p:cNvPr id="8" name="Magnetic Disk 7"/>
          <p:cNvSpPr/>
          <p:nvPr/>
        </p:nvSpPr>
        <p:spPr>
          <a:xfrm>
            <a:off x="6553200" y="2133600"/>
            <a:ext cx="1371600" cy="213360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4"/>
            <a:endCxn id="4" idx="1"/>
          </p:cNvCxnSpPr>
          <p:nvPr/>
        </p:nvCxnSpPr>
        <p:spPr>
          <a:xfrm flipV="1">
            <a:off x="1828800" y="2712245"/>
            <a:ext cx="609599" cy="2189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  <a:endCxn id="5" idx="1"/>
          </p:cNvCxnSpPr>
          <p:nvPr/>
        </p:nvCxnSpPr>
        <p:spPr>
          <a:xfrm flipV="1">
            <a:off x="1828800" y="4083845"/>
            <a:ext cx="609599" cy="817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1"/>
          </p:cNvCxnSpPr>
          <p:nvPr/>
        </p:nvCxnSpPr>
        <p:spPr>
          <a:xfrm>
            <a:off x="3962400" y="2819400"/>
            <a:ext cx="533400" cy="518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7" idx="1"/>
          </p:cNvCxnSpPr>
          <p:nvPr/>
        </p:nvCxnSpPr>
        <p:spPr>
          <a:xfrm flipV="1">
            <a:off x="3962398" y="3337719"/>
            <a:ext cx="533402" cy="746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</p:cNvCxnSpPr>
          <p:nvPr/>
        </p:nvCxnSpPr>
        <p:spPr>
          <a:xfrm>
            <a:off x="6019799" y="3337719"/>
            <a:ext cx="5334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705600" y="4901407"/>
            <a:ext cx="1523999" cy="10366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Website Image Access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6" idx="4"/>
            <a:endCxn id="29" idx="1"/>
          </p:cNvCxnSpPr>
          <p:nvPr/>
        </p:nvCxnSpPr>
        <p:spPr>
          <a:xfrm>
            <a:off x="1828800" y="4901407"/>
            <a:ext cx="4876800" cy="518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42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Catalogue</a:t>
            </a:r>
          </a:p>
          <a:p>
            <a:pPr lvl="1"/>
            <a:r>
              <a:rPr lang="en-US" dirty="0" smtClean="0"/>
              <a:t>Wills</a:t>
            </a:r>
          </a:p>
          <a:p>
            <a:pPr lvl="1"/>
            <a:r>
              <a:rPr lang="en-US" dirty="0" smtClean="0"/>
              <a:t>Ballads</a:t>
            </a:r>
          </a:p>
          <a:p>
            <a:pPr lvl="1"/>
            <a:r>
              <a:rPr lang="en-US" dirty="0" smtClean="0"/>
              <a:t>Images – Geoff Charles, John Thomas, </a:t>
            </a:r>
            <a:r>
              <a:rPr lang="en-US" dirty="0" err="1" smtClean="0"/>
              <a:t>Tirlun</a:t>
            </a:r>
            <a:r>
              <a:rPr lang="en-US" dirty="0" smtClean="0"/>
              <a:t> </a:t>
            </a:r>
            <a:r>
              <a:rPr lang="en-US" dirty="0" err="1" smtClean="0"/>
              <a:t>Cymru</a:t>
            </a:r>
            <a:r>
              <a:rPr lang="en-US" dirty="0" smtClean="0"/>
              <a:t> etc</a:t>
            </a:r>
          </a:p>
          <a:p>
            <a:pPr lvl="1"/>
            <a:r>
              <a:rPr lang="en-US" dirty="0" err="1" smtClean="0"/>
              <a:t>Offair</a:t>
            </a:r>
            <a:r>
              <a:rPr lang="en-US" dirty="0" smtClean="0"/>
              <a:t> Recording</a:t>
            </a:r>
          </a:p>
          <a:p>
            <a:pPr lvl="1"/>
            <a:r>
              <a:rPr lang="en-US" smtClean="0"/>
              <a:t>Drawing Volumes</a:t>
            </a:r>
          </a:p>
          <a:p>
            <a:r>
              <a:rPr lang="en-US" dirty="0" smtClean="0"/>
              <a:t>Journals</a:t>
            </a:r>
          </a:p>
          <a:p>
            <a:pPr lvl="1"/>
            <a:r>
              <a:rPr lang="en-US" dirty="0" err="1" smtClean="0"/>
              <a:t>Welshjournals.llgc.org.uk</a:t>
            </a:r>
            <a:endParaRPr lang="en-US" dirty="0" smtClean="0"/>
          </a:p>
          <a:p>
            <a:r>
              <a:rPr lang="en-US" dirty="0" smtClean="0"/>
              <a:t>Newspapers</a:t>
            </a:r>
          </a:p>
          <a:p>
            <a:pPr lvl="1"/>
            <a:r>
              <a:rPr lang="en-US" dirty="0" err="1" smtClean="0"/>
              <a:t>Welshnewspapers.llgc.org.uk</a:t>
            </a:r>
            <a:endParaRPr lang="en-US" dirty="0" smtClean="0"/>
          </a:p>
          <a:p>
            <a:r>
              <a:rPr lang="en-US" dirty="0" smtClean="0"/>
              <a:t>WW1</a:t>
            </a:r>
          </a:p>
          <a:p>
            <a:pPr lvl="1"/>
            <a:r>
              <a:rPr lang="en-US" dirty="0" smtClean="0"/>
              <a:t>Cymru1914.org</a:t>
            </a:r>
          </a:p>
          <a:p>
            <a:r>
              <a:rPr lang="en-US" dirty="0" err="1" smtClean="0"/>
              <a:t>Europeana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http://www.europeana.eu/portal/record/9200118/52F6D985A640F2A42360043B56B8DD445675D3F1.html</a:t>
            </a:r>
            <a:endParaRPr lang="en-US" dirty="0" smtClean="0"/>
          </a:p>
          <a:p>
            <a:r>
              <a:rPr lang="en-US" dirty="0" smtClean="0"/>
              <a:t>Peoples Collection</a:t>
            </a:r>
          </a:p>
          <a:p>
            <a:pPr lvl="1"/>
            <a:r>
              <a:rPr lang="en-US" dirty="0" smtClean="0">
                <a:hlinkClick r:id="rId3"/>
              </a:rPr>
              <a:t>http://www.peoplescollection.co.uk/Item/15173-tankereys-house-llangollen</a:t>
            </a:r>
            <a:endParaRPr lang="en-US" dirty="0" smtClean="0"/>
          </a:p>
          <a:p>
            <a:r>
              <a:rPr lang="en-US" dirty="0" smtClean="0"/>
              <a:t>Full List:</a:t>
            </a:r>
          </a:p>
          <a:p>
            <a:pPr lvl="1"/>
            <a:r>
              <a:rPr lang="en-US" dirty="0" smtClean="0">
                <a:hlinkClick r:id="rId4"/>
              </a:rPr>
              <a:t>http://dev.llgc.org.uk/wiki/index.php?title=Example_Collections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372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Wombat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General – classic workflow</a:t>
            </a:r>
          </a:p>
          <a:p>
            <a:r>
              <a:rPr lang="en-US" dirty="0" smtClean="0"/>
              <a:t>Wills</a:t>
            </a:r>
          </a:p>
          <a:p>
            <a:r>
              <a:rPr lang="en-US" dirty="0" smtClean="0"/>
              <a:t>WJO – for </a:t>
            </a:r>
            <a:r>
              <a:rPr lang="en-US" dirty="0" err="1" smtClean="0"/>
              <a:t>Ccymod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SCIF Journals </a:t>
            </a:r>
          </a:p>
          <a:p>
            <a:r>
              <a:rPr lang="en-US" dirty="0" smtClean="0"/>
              <a:t>SCIF Newspapers</a:t>
            </a:r>
          </a:p>
          <a:p>
            <a:r>
              <a:rPr lang="en-US" dirty="0" smtClean="0"/>
              <a:t>WW1 Archival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LCN at phase level</a:t>
            </a:r>
          </a:p>
          <a:p>
            <a:pPr lvl="1"/>
            <a:r>
              <a:rPr lang="en-US" dirty="0" smtClean="0"/>
              <a:t>LCN = MARC record</a:t>
            </a:r>
          </a:p>
          <a:p>
            <a:pPr lvl="1"/>
            <a:r>
              <a:rPr lang="en-US" dirty="0" smtClean="0"/>
              <a:t>Manuscripts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Photo Albums</a:t>
            </a:r>
          </a:p>
          <a:p>
            <a:r>
              <a:rPr lang="en-US" dirty="0" smtClean="0"/>
              <a:t>Ingest at Phase level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53201" y="1706563"/>
            <a:ext cx="23622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</a:t>
            </a:r>
          </a:p>
          <a:p>
            <a:pPr algn="ctr"/>
            <a:r>
              <a:rPr lang="en-US" dirty="0" smtClean="0"/>
              <a:t>(Manuscript)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1800" y="4449763"/>
            <a:ext cx="23622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(Manuscript Page)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3200" y="4648200"/>
            <a:ext cx="23622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(Manuscript Page)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24600" y="4876800"/>
            <a:ext cx="23622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(Manuscript Page)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5181600"/>
            <a:ext cx="23622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(Manuscript Page)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rot="16200000" flipH="1">
            <a:off x="7448551" y="3668713"/>
            <a:ext cx="106680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7" idx="0"/>
          </p:cNvCxnSpPr>
          <p:nvPr/>
        </p:nvCxnSpPr>
        <p:spPr>
          <a:xfrm rot="5400000">
            <a:off x="6873083" y="4015581"/>
            <a:ext cx="1493837" cy="228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 rot="5400000">
            <a:off x="7101683" y="4015581"/>
            <a:ext cx="126523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 rot="16200000" flipH="1">
            <a:off x="7315200" y="3802063"/>
            <a:ext cx="1066800" cy="228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LCN per item or multiple items per LCN</a:t>
            </a:r>
          </a:p>
          <a:p>
            <a:pPr lvl="1"/>
            <a:r>
              <a:rPr lang="en-US" dirty="0" smtClean="0"/>
              <a:t>Photographs</a:t>
            </a:r>
          </a:p>
          <a:p>
            <a:pPr lvl="1"/>
            <a:r>
              <a:rPr lang="en-US" dirty="0" smtClean="0"/>
              <a:t>Wills</a:t>
            </a:r>
          </a:p>
          <a:p>
            <a:pPr lvl="1"/>
            <a:r>
              <a:rPr lang="en-US" dirty="0" smtClean="0"/>
              <a:t>Paintings</a:t>
            </a:r>
          </a:p>
          <a:p>
            <a:pPr lvl="1"/>
            <a:r>
              <a:rPr lang="en-US" dirty="0" smtClean="0"/>
              <a:t>Postcards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Could do the same with General but lots of phases</a:t>
            </a:r>
          </a:p>
          <a:p>
            <a:r>
              <a:rPr lang="en-US" dirty="0" smtClean="0"/>
              <a:t>Ingest at phase level 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1794" y="2667000"/>
            <a:ext cx="16002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</a:t>
            </a:r>
          </a:p>
          <a:p>
            <a:pPr algn="ctr"/>
            <a:r>
              <a:rPr lang="en-US" dirty="0" smtClean="0"/>
              <a:t>(Postcard Record)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92195" y="4389436"/>
            <a:ext cx="1066800" cy="868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(Image)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0995" y="4343400"/>
            <a:ext cx="99059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(Back)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01244" y="4389437"/>
            <a:ext cx="1181100" cy="868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(Front)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25495" y="2667000"/>
            <a:ext cx="16002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</a:t>
            </a:r>
          </a:p>
          <a:p>
            <a:pPr algn="ctr"/>
            <a:r>
              <a:rPr lang="en-US" dirty="0" smtClean="0"/>
              <a:t>(Photograph)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 rot="5400000">
            <a:off x="4287044" y="3638550"/>
            <a:ext cx="6096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7" idx="0"/>
          </p:cNvCxnSpPr>
          <p:nvPr/>
        </p:nvCxnSpPr>
        <p:spPr>
          <a:xfrm rot="16200000" flipH="1">
            <a:off x="5144294" y="3581399"/>
            <a:ext cx="609600" cy="91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5" idx="0"/>
          </p:cNvCxnSpPr>
          <p:nvPr/>
        </p:nvCxnSpPr>
        <p:spPr>
          <a:xfrm rot="5400000">
            <a:off x="7597777" y="4061618"/>
            <a:ext cx="6556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WJO </a:t>
            </a:r>
            <a:r>
              <a:rPr lang="en-US" dirty="0" err="1" smtClean="0"/>
              <a:t>Ccymod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Used for </a:t>
            </a:r>
            <a:r>
              <a:rPr lang="en-US" dirty="0" err="1" smtClean="0"/>
              <a:t>Ccymod</a:t>
            </a:r>
            <a:r>
              <a:rPr lang="en-US" dirty="0" smtClean="0"/>
              <a:t> project </a:t>
            </a:r>
          </a:p>
          <a:p>
            <a:r>
              <a:rPr lang="en-US" dirty="0" smtClean="0"/>
              <a:t>Requires a separate Flam database</a:t>
            </a:r>
          </a:p>
          <a:p>
            <a:r>
              <a:rPr lang="en-US" dirty="0" smtClean="0"/>
              <a:t>Not using any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SCIF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LCN at Project Level / Title</a:t>
            </a:r>
          </a:p>
          <a:p>
            <a:endParaRPr lang="en-US" dirty="0"/>
          </a:p>
        </p:txBody>
      </p:sp>
      <p:pic>
        <p:nvPicPr>
          <p:cNvPr id="4" name="Picture 3" descr="Screen shot 2014-03-03 at 17.16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19213"/>
            <a:ext cx="3490645" cy="4806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1044" y="2438400"/>
            <a:ext cx="16002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Title</a:t>
            </a:r>
          </a:p>
          <a:p>
            <a:pPr algn="ctr"/>
            <a:r>
              <a:rPr lang="en-US" dirty="0" smtClean="0"/>
              <a:t>(Project)</a:t>
            </a:r>
          </a:p>
          <a:p>
            <a:pPr algn="ctr"/>
            <a:r>
              <a:rPr lang="en-US" dirty="0" smtClean="0"/>
              <a:t>Contains Phases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20245" y="4114800"/>
            <a:ext cx="99059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(Issue)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10494" y="4160837"/>
            <a:ext cx="1181100" cy="868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(Issue)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rot="5400000">
            <a:off x="2286794" y="3600450"/>
            <a:ext cx="2286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16200000" flipH="1">
            <a:off x="3144044" y="3543299"/>
            <a:ext cx="228600" cy="91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66951" y="5645944"/>
            <a:ext cx="99059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(Page)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5691981"/>
            <a:ext cx="1181100" cy="868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(Page)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143000" y="4941094"/>
            <a:ext cx="6096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0" idx="0"/>
          </p:cNvCxnSpPr>
          <p:nvPr/>
        </p:nvCxnSpPr>
        <p:spPr>
          <a:xfrm rot="16200000" flipH="1">
            <a:off x="2000250" y="4883943"/>
            <a:ext cx="609600" cy="91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97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SCIF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Only used for Journals so far </a:t>
            </a:r>
          </a:p>
          <a:p>
            <a:r>
              <a:rPr lang="en-US" dirty="0" smtClean="0"/>
              <a:t>Could be used for Books with a phase being a Book and a issue is a chapter. </a:t>
            </a:r>
          </a:p>
          <a:p>
            <a:r>
              <a:rPr lang="en-US" dirty="0" smtClean="0"/>
              <a:t>Manages ingest:</a:t>
            </a:r>
            <a:endParaRPr lang="en-US" dirty="0"/>
          </a:p>
        </p:txBody>
      </p:sp>
      <p:pic>
        <p:nvPicPr>
          <p:cNvPr id="4" name="Picture 3" descr="Screen shot 2014-03-03 at 17.19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95800"/>
            <a:ext cx="70358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SCIF Newspapers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LCN at Project Level / Title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01044" y="2438400"/>
            <a:ext cx="16002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Title</a:t>
            </a:r>
          </a:p>
          <a:p>
            <a:pPr algn="ctr"/>
            <a:r>
              <a:rPr lang="en-US" dirty="0" smtClean="0"/>
              <a:t>(Project)</a:t>
            </a:r>
          </a:p>
          <a:p>
            <a:pPr algn="ctr"/>
            <a:r>
              <a:rPr lang="en-US" dirty="0" smtClean="0"/>
              <a:t>Contains Phases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20245" y="4114800"/>
            <a:ext cx="99059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(Issue)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10494" y="4160837"/>
            <a:ext cx="1181100" cy="868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(Issue)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rot="5400000">
            <a:off x="2286794" y="3600450"/>
            <a:ext cx="2286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16200000" flipH="1">
            <a:off x="3144044" y="3543299"/>
            <a:ext cx="228600" cy="91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66951" y="5645944"/>
            <a:ext cx="99059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(Page)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5691981"/>
            <a:ext cx="1181100" cy="868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(Page)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143000" y="4941094"/>
            <a:ext cx="6096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0" idx="0"/>
          </p:cNvCxnSpPr>
          <p:nvPr/>
        </p:nvCxnSpPr>
        <p:spPr>
          <a:xfrm rot="16200000" flipH="1">
            <a:off x="2000250" y="4883943"/>
            <a:ext cx="609600" cy="914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4-03-03 at 17.21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5908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98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819</TotalTime>
  <Words>509</Words>
  <Application>Microsoft Office PowerPoint</Application>
  <PresentationFormat>On-screen Show (4:3)</PresentationFormat>
  <Paragraphs>208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Ingest</vt:lpstr>
      <vt:lpstr>Ingest Workflow</vt:lpstr>
      <vt:lpstr>Wombat Workflows</vt:lpstr>
      <vt:lpstr>General</vt:lpstr>
      <vt:lpstr>Wills Workflow</vt:lpstr>
      <vt:lpstr>WJO Ccymod Workflow</vt:lpstr>
      <vt:lpstr>SCIF Journals</vt:lpstr>
      <vt:lpstr>SCIF Journals</vt:lpstr>
      <vt:lpstr>SCIF Newspapers</vt:lpstr>
      <vt:lpstr>SCIF Newspapers</vt:lpstr>
      <vt:lpstr>WW1 Archives</vt:lpstr>
      <vt:lpstr>WW1 Archives</vt:lpstr>
      <vt:lpstr>Newspaper Export</vt:lpstr>
      <vt:lpstr>PowerPoint Presentation</vt:lpstr>
      <vt:lpstr>PowerPoint Presentation</vt:lpstr>
      <vt:lpstr>PowerPoint Presentation</vt:lpstr>
      <vt:lpstr>PowerPoint Presentation</vt:lpstr>
      <vt:lpstr>Jhove</vt:lpstr>
      <vt:lpstr>Validation</vt:lpstr>
      <vt:lpstr>Ingest</vt:lpstr>
      <vt:lpstr>Ingest</vt:lpstr>
      <vt:lpstr>Access</vt:lpstr>
      <vt:lpstr>Access Website</vt:lpstr>
    </vt:vector>
  </TitlesOfParts>
  <Company>NLW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Checking Files</dc:title>
  <dc:creator>Ioan Isaac-Richards</dc:creator>
  <cp:lastModifiedBy>Ioan Isaac-Richards</cp:lastModifiedBy>
  <cp:revision>13</cp:revision>
  <dcterms:created xsi:type="dcterms:W3CDTF">2014-02-27T10:18:50Z</dcterms:created>
  <dcterms:modified xsi:type="dcterms:W3CDTF">2014-03-04T09:29:19Z</dcterms:modified>
</cp:coreProperties>
</file>