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1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0" r:id="rId18"/>
    <p:sldId id="274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6" d="100"/>
          <a:sy n="116" d="100"/>
        </p:scale>
        <p:origin x="-1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BA7D-111F-9845-9165-82CF62653119}" type="datetimeFigureOut">
              <a:rPr lang="en-US" smtClean="0"/>
              <a:pPr/>
              <a:t>2/12/14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A35A-6ED2-AC40-B322-1A96AB3D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</a:t>
            </a:r>
            <a:r>
              <a:rPr lang="en-US" baseline="0" dirty="0" smtClean="0"/>
              <a:t> for child poverty strategy for </a:t>
            </a:r>
            <a:r>
              <a:rPr lang="en-US" baseline="0" dirty="0" err="1" smtClean="0"/>
              <a:t>wales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A35A-6ED2-AC40-B322-1A96AB3DBD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B32F-FAB7-C541-9E7F-2F5869EDBBC9}" type="datetimeFigureOut">
              <a:rPr lang="en-US" smtClean="0"/>
              <a:pPr/>
              <a:t>2/12/14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27FF-0F4B-C14D-A24C-6EF41CFE4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B32F-FAB7-C541-9E7F-2F5869EDBBC9}" type="datetimeFigureOut">
              <a:rPr lang="en-US" smtClean="0"/>
              <a:pPr/>
              <a:t>2/12/14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27FF-0F4B-C14D-A24C-6EF41CFE47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B32F-FAB7-C541-9E7F-2F5869EDBBC9}" type="datetimeFigureOut">
              <a:rPr lang="en-US" smtClean="0"/>
              <a:pPr/>
              <a:t>2/12/14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27FF-0F4B-C14D-A24C-6EF41CFE4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B32F-FAB7-C541-9E7F-2F5869EDBBC9}" type="datetimeFigureOut">
              <a:rPr lang="en-US" smtClean="0"/>
              <a:pPr/>
              <a:t>2/12/14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27FF-0F4B-C14D-A24C-6EF41CFE4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B32F-FAB7-C541-9E7F-2F5869EDBBC9}" type="datetimeFigureOut">
              <a:rPr lang="en-US" smtClean="0"/>
              <a:pPr/>
              <a:t>2/12/14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27FF-0F4B-C14D-A24C-6EF41CFE4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B32F-FAB7-C541-9E7F-2F5869EDBBC9}" type="datetimeFigureOut">
              <a:rPr lang="en-US" smtClean="0"/>
              <a:pPr/>
              <a:t>2/12/14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27FF-0F4B-C14D-A24C-6EF41CFE47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B32F-FAB7-C541-9E7F-2F5869EDBBC9}" type="datetimeFigureOut">
              <a:rPr lang="en-US" smtClean="0"/>
              <a:pPr/>
              <a:t>2/12/14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27FF-0F4B-C14D-A24C-6EF41CFE4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B32F-FAB7-C541-9E7F-2F5869EDBBC9}" type="datetimeFigureOut">
              <a:rPr lang="en-US" smtClean="0"/>
              <a:pPr/>
              <a:t>2/12/14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27FF-0F4B-C14D-A24C-6EF41CFE4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B32F-FAB7-C541-9E7F-2F5869EDBBC9}" type="datetimeFigureOut">
              <a:rPr lang="en-US" smtClean="0"/>
              <a:pPr/>
              <a:t>2/12/14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27FF-0F4B-C14D-A24C-6EF41CFE4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B32F-FAB7-C541-9E7F-2F5869EDBBC9}" type="datetimeFigureOut">
              <a:rPr lang="en-US" smtClean="0"/>
              <a:pPr/>
              <a:t>2/12/14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27FF-0F4B-C14D-A24C-6EF41CFE4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B32F-FAB7-C541-9E7F-2F5869EDBBC9}" type="datetimeFigureOut">
              <a:rPr lang="en-US" smtClean="0"/>
              <a:pPr/>
              <a:t>2/12/14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27FF-0F4B-C14D-A24C-6EF41CFE4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B32F-FAB7-C541-9E7F-2F5869EDBBC9}" type="datetimeFigureOut">
              <a:rPr lang="en-US" smtClean="0"/>
              <a:pPr/>
              <a:t>2/12/14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27FF-0F4B-C14D-A24C-6EF41CFE4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AB32F-FAB7-C541-9E7F-2F5869EDBBC9}" type="datetimeFigureOut">
              <a:rPr lang="en-US" smtClean="0"/>
              <a:pPr/>
              <a:t>2/12/14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1BC27FF-0F4B-C14D-A24C-6EF41CFE4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lshjournals.llgc.org.uk/" TargetMode="External"/><Relationship Id="rId4" Type="http://schemas.openxmlformats.org/officeDocument/2006/relationships/hyperlink" Target="http://welshnewspapers.llgc.org.uk/" TargetMode="External"/><Relationship Id="rId5" Type="http://schemas.openxmlformats.org/officeDocument/2006/relationships/hyperlink" Target="http://cymru1914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t.llgc.org.u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Archivematica</a:t>
            </a:r>
            <a:r>
              <a:rPr lang="en-US" dirty="0" smtClean="0"/>
              <a:t> and                            NLW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Glen Robson</a:t>
            </a:r>
          </a:p>
          <a:p>
            <a:r>
              <a:rPr lang="en-US" sz="2000" dirty="0" smtClean="0"/>
              <a:t>Head of Systems Unit</a:t>
            </a:r>
          </a:p>
          <a:p>
            <a:r>
              <a:rPr lang="en-US" sz="2000" dirty="0" smtClean="0"/>
              <a:t>National Library of Wales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Single PDF</a:t>
            </a:r>
            <a:endParaRPr lang="en-US" dirty="0"/>
          </a:p>
        </p:txBody>
      </p:sp>
      <p:pic>
        <p:nvPicPr>
          <p:cNvPr id="4" name="Content Placeholder 3" descr="Screen shot 2014-02-11 at 17.23.3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460" y="1600200"/>
            <a:ext cx="6147904" cy="4343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2-11 at 16.46.2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275" y="1765426"/>
            <a:ext cx="8042275" cy="4012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Catalogue Record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417638"/>
            <a:ext cx="6781800" cy="51355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AIP:</a:t>
            </a:r>
          </a:p>
          <a:p>
            <a:pPr lvl="1"/>
            <a:r>
              <a:rPr lang="en-US" sz="1800" dirty="0" smtClean="0"/>
              <a:t>/var/archivematica/sharedDirectory/www/AIPsStore/d3ae/8ee1/73a6/4c03/a3b0/54ff/a914/11ef/Child_Poverty_Strategy-d3ae8ee1-73a6-4c03-a3b0-54ffa91411ef.7z</a:t>
            </a:r>
          </a:p>
          <a:p>
            <a:pPr lvl="1"/>
            <a:r>
              <a:rPr lang="en-US" sz="1800" dirty="0" smtClean="0"/>
              <a:t>Original File</a:t>
            </a:r>
          </a:p>
          <a:p>
            <a:pPr lvl="1"/>
            <a:r>
              <a:rPr lang="en-US" sz="1800" dirty="0" smtClean="0"/>
              <a:t>Archive File</a:t>
            </a:r>
          </a:p>
          <a:p>
            <a:pPr lvl="1"/>
            <a:r>
              <a:rPr lang="en-US" sz="1800" dirty="0" smtClean="0"/>
              <a:t>METS</a:t>
            </a:r>
          </a:p>
          <a:p>
            <a:r>
              <a:rPr lang="en-US" dirty="0" smtClean="0"/>
              <a:t>DIP:</a:t>
            </a:r>
          </a:p>
          <a:p>
            <a:pPr lvl="1"/>
            <a:r>
              <a:rPr lang="en-US" sz="1800" dirty="0" smtClean="0"/>
              <a:t>/var/archivematica/sharedDirectory/watchedDirectories/uploadedDIPs/Child_Poverty_Strategy-d3ae8ee1-73a6-4c03-a3b0-54ffa91411ef</a:t>
            </a:r>
          </a:p>
          <a:p>
            <a:pPr lvl="1"/>
            <a:r>
              <a:rPr lang="en-US" sz="1800" dirty="0" smtClean="0"/>
              <a:t>Access File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/>
              <a:t>Conversion to NLW METS</a:t>
            </a:r>
            <a:br>
              <a:rPr lang="en-US" dirty="0" smtClean="0"/>
            </a:br>
            <a:r>
              <a:rPr lang="en-US" dirty="0" smtClean="0"/>
              <a:t>&amp; Ingest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76400"/>
            <a:ext cx="18288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3352800"/>
            <a:ext cx="18288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5029200"/>
            <a:ext cx="1828800" cy="1181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Virtua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Descriptive Information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14800" y="3352800"/>
            <a:ext cx="18288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NLW </a:t>
            </a:r>
          </a:p>
          <a:p>
            <a:pPr algn="ctr"/>
            <a:r>
              <a:rPr lang="en-US" dirty="0" smtClean="0"/>
              <a:t>SIP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667000" y="2324100"/>
            <a:ext cx="14478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>
            <a:off x="2667000" y="40005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 flipV="1">
            <a:off x="2667000" y="4000500"/>
            <a:ext cx="1447800" cy="161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5943600" y="40005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n 15"/>
          <p:cNvSpPr/>
          <p:nvPr/>
        </p:nvSpPr>
        <p:spPr>
          <a:xfrm>
            <a:off x="7467600" y="3087688"/>
            <a:ext cx="1524000" cy="1828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Fedora/VITAL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4-02-11 at 17.54.2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274638"/>
            <a:ext cx="7620000" cy="624135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PDF example three versions were created:</a:t>
            </a:r>
          </a:p>
          <a:p>
            <a:pPr lvl="1"/>
            <a:r>
              <a:rPr lang="en-US" dirty="0" smtClean="0"/>
              <a:t>Access – PDF</a:t>
            </a:r>
          </a:p>
          <a:p>
            <a:pPr lvl="1"/>
            <a:r>
              <a:rPr lang="en-US" dirty="0" smtClean="0"/>
              <a:t>Original – PDF</a:t>
            </a:r>
          </a:p>
          <a:p>
            <a:pPr lvl="1"/>
            <a:r>
              <a:rPr lang="en-US" dirty="0" smtClean="0"/>
              <a:t>Archival – PDF/A</a:t>
            </a:r>
          </a:p>
          <a:p>
            <a:r>
              <a:rPr lang="en-US" dirty="0" smtClean="0"/>
              <a:t>Traditionally we store technical data about the Archive version but in </a:t>
            </a:r>
            <a:r>
              <a:rPr lang="en-US" dirty="0" err="1" smtClean="0"/>
              <a:t>Archivematica</a:t>
            </a:r>
            <a:r>
              <a:rPr lang="en-US" dirty="0" smtClean="0"/>
              <a:t> there is more on the Original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Zip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AIP:</a:t>
            </a:r>
          </a:p>
          <a:p>
            <a:pPr lvl="1"/>
            <a:r>
              <a:rPr lang="en-US" sz="1800" dirty="0" smtClean="0"/>
              <a:t>/var/archivematica/sharedDirectory/www/AIPsStore/d3ae/8ee1/73a6/4c03/a3b0/54ff/a914/11ef/Child_Poverty_Strategy-d3ae8ee1-73a6-4c03-a3b0-54ffa91411ef.7z</a:t>
            </a:r>
          </a:p>
          <a:p>
            <a:pPr lvl="1"/>
            <a:r>
              <a:rPr lang="en-US" sz="1800" dirty="0" smtClean="0"/>
              <a:t>Original File</a:t>
            </a:r>
          </a:p>
          <a:p>
            <a:pPr lvl="1"/>
            <a:r>
              <a:rPr lang="en-US" sz="1800" dirty="0" smtClean="0"/>
              <a:t>Archive File</a:t>
            </a:r>
          </a:p>
          <a:p>
            <a:pPr lvl="1"/>
            <a:r>
              <a:rPr lang="en-US" sz="1800" dirty="0" smtClean="0"/>
              <a:t>METS</a:t>
            </a:r>
          </a:p>
          <a:p>
            <a:r>
              <a:rPr lang="en-US" dirty="0" smtClean="0"/>
              <a:t>DIP:</a:t>
            </a:r>
          </a:p>
          <a:p>
            <a:pPr lvl="1"/>
            <a:r>
              <a:rPr lang="en-US" sz="1800" dirty="0" smtClean="0"/>
              <a:t>/var/archivematica/sharedDirectory/watchedDirectories/uploadedDIPs/Child_Poverty_Strategy-d3ae8ee1-73a6-4c03-a3b0-54ffa91411ef</a:t>
            </a:r>
          </a:p>
          <a:p>
            <a:pPr lvl="1"/>
            <a:r>
              <a:rPr lang="en-US" sz="1800" dirty="0" smtClean="0"/>
              <a:t>Access File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files per submission</a:t>
            </a:r>
          </a:p>
          <a:p>
            <a:r>
              <a:rPr lang="en-US" dirty="0" smtClean="0"/>
              <a:t>Digital Archives</a:t>
            </a:r>
          </a:p>
          <a:p>
            <a:pPr lvl="1"/>
            <a:r>
              <a:rPr lang="en-US" dirty="0" smtClean="0"/>
              <a:t>Personal</a:t>
            </a:r>
          </a:p>
          <a:p>
            <a:pPr lvl="1"/>
            <a:r>
              <a:rPr lang="en-US" dirty="0" smtClean="0"/>
              <a:t>Institution</a:t>
            </a:r>
          </a:p>
          <a:p>
            <a:r>
              <a:rPr lang="en-US" dirty="0" smtClean="0"/>
              <a:t>Archives that arrive in multiple batches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</a:t>
            </a:r>
            <a:r>
              <a:rPr lang="en-US" dirty="0" err="1" smtClean="0"/>
              <a:t>len.robson@llgc.org.uk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do we use </a:t>
            </a:r>
            <a:r>
              <a:rPr lang="en-US" dirty="0" err="1" smtClean="0"/>
              <a:t>Archivematica</a:t>
            </a:r>
            <a:r>
              <a:rPr lang="en-US" dirty="0" smtClean="0"/>
              <a:t> for?</a:t>
            </a:r>
          </a:p>
          <a:p>
            <a:pPr lvl="1"/>
            <a:r>
              <a:rPr lang="en-US" dirty="0" smtClean="0"/>
              <a:t>Background to our repository</a:t>
            </a:r>
          </a:p>
          <a:p>
            <a:pPr lvl="1"/>
            <a:r>
              <a:rPr lang="en-US" dirty="0" smtClean="0"/>
              <a:t>Other ingest pipelines</a:t>
            </a:r>
          </a:p>
          <a:p>
            <a:pPr lvl="1"/>
            <a:r>
              <a:rPr lang="en-US" dirty="0" smtClean="0"/>
              <a:t>What we require for ingest</a:t>
            </a:r>
          </a:p>
          <a:p>
            <a:r>
              <a:rPr lang="en-US" dirty="0" smtClean="0"/>
              <a:t>Case study – single PDF</a:t>
            </a:r>
          </a:p>
          <a:p>
            <a:pPr lvl="1"/>
            <a:r>
              <a:rPr lang="en-US" dirty="0" smtClean="0"/>
              <a:t>Catalogue in </a:t>
            </a:r>
            <a:r>
              <a:rPr lang="en-US" dirty="0" err="1" smtClean="0"/>
              <a:t>Virtua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Taking through </a:t>
            </a:r>
            <a:r>
              <a:rPr lang="en-US" dirty="0" err="1" smtClean="0"/>
              <a:t>Archivematica</a:t>
            </a:r>
            <a:endParaRPr lang="en-US" dirty="0" smtClean="0"/>
          </a:p>
          <a:p>
            <a:pPr lvl="1"/>
            <a:r>
              <a:rPr lang="en-US" dirty="0" smtClean="0"/>
              <a:t>DIP &amp; AIP</a:t>
            </a:r>
          </a:p>
          <a:p>
            <a:pPr lvl="1"/>
            <a:r>
              <a:rPr lang="en-US" dirty="0" smtClean="0"/>
              <a:t>Conversion to NLW METS</a:t>
            </a:r>
          </a:p>
          <a:p>
            <a:pPr lvl="1"/>
            <a:r>
              <a:rPr lang="en-US" dirty="0" smtClean="0"/>
              <a:t>Ingest</a:t>
            </a:r>
          </a:p>
          <a:p>
            <a:pPr lvl="1"/>
            <a:r>
              <a:rPr lang="en-US" dirty="0" smtClean="0"/>
              <a:t>Add holdings to Catalogue</a:t>
            </a:r>
          </a:p>
          <a:p>
            <a:r>
              <a:rPr lang="en-US" dirty="0" smtClean="0"/>
              <a:t>Issues uncovered</a:t>
            </a:r>
          </a:p>
          <a:p>
            <a:pPr lvl="1"/>
            <a:r>
              <a:rPr lang="en-US" dirty="0" smtClean="0"/>
              <a:t>Technical metadata about Archive version</a:t>
            </a:r>
          </a:p>
          <a:p>
            <a:pPr lvl="1"/>
            <a:r>
              <a:rPr lang="en-US" dirty="0" smtClean="0"/>
              <a:t>AIP and DIP need bits from both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our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VITAL product from VTLS based on Fedora</a:t>
            </a:r>
          </a:p>
          <a:p>
            <a:pPr lvl="1"/>
            <a:r>
              <a:rPr lang="en-US" dirty="0" smtClean="0"/>
              <a:t>3,907,387 objects</a:t>
            </a:r>
          </a:p>
          <a:p>
            <a:r>
              <a:rPr lang="en-US" dirty="0" smtClean="0"/>
              <a:t>Mostly </a:t>
            </a:r>
            <a:r>
              <a:rPr lang="en-US" dirty="0" err="1" smtClean="0"/>
              <a:t>digitised</a:t>
            </a:r>
            <a:r>
              <a:rPr lang="en-US" dirty="0" smtClean="0"/>
              <a:t> content</a:t>
            </a:r>
          </a:p>
          <a:p>
            <a:pPr lvl="1"/>
            <a:r>
              <a:rPr lang="en-US" dirty="0" smtClean="0"/>
              <a:t>Wills, Photographs, Maps, Journals, Newspapers and Archives</a:t>
            </a:r>
          </a:p>
          <a:p>
            <a:r>
              <a:rPr lang="en-US" dirty="0" smtClean="0"/>
              <a:t>Some born digital content:</a:t>
            </a:r>
          </a:p>
          <a:p>
            <a:pPr lvl="1"/>
            <a:r>
              <a:rPr lang="en-US" dirty="0" smtClean="0"/>
              <a:t>Electronic Thesis</a:t>
            </a:r>
          </a:p>
          <a:p>
            <a:pPr lvl="1"/>
            <a:r>
              <a:rPr lang="en-US" dirty="0" err="1" smtClean="0"/>
              <a:t>Offair</a:t>
            </a:r>
            <a:r>
              <a:rPr lang="en-US" dirty="0" smtClean="0"/>
              <a:t> TV &amp; Radio recordings</a:t>
            </a:r>
          </a:p>
          <a:p>
            <a:r>
              <a:rPr lang="en-US" dirty="0" smtClean="0"/>
              <a:t>Multiple interfaces:</a:t>
            </a:r>
          </a:p>
          <a:p>
            <a:pPr lvl="1"/>
            <a:r>
              <a:rPr lang="en-US" dirty="0" smtClean="0">
                <a:hlinkClick r:id="rId2"/>
              </a:rPr>
              <a:t>http://cat.llgc.org.uk/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http://welshjournals.llgc.org.uk/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http://welshnewspapers.llgc.org.uk/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http://cymru1914.org/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2-11 at 18.04.4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462758"/>
            <a:ext cx="7107020" cy="56634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 Pipelines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05200" cy="762000"/>
          </a:xfrm>
        </p:spPr>
        <p:txBody>
          <a:bodyPr/>
          <a:lstStyle/>
          <a:p>
            <a:r>
              <a:rPr lang="en-US" dirty="0" err="1" smtClean="0"/>
              <a:t>Digitised</a:t>
            </a:r>
            <a:r>
              <a:rPr lang="en-US" dirty="0" smtClean="0"/>
              <a:t> Content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648200"/>
            <a:ext cx="20574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Virtua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Descriptive Information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514600"/>
            <a:ext cx="20574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Wombat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Structural Information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4648200"/>
            <a:ext cx="17526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Jhove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Technical Metadata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7467600" y="2514600"/>
            <a:ext cx="1524000" cy="1828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Fedora/VITAL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3"/>
            <a:endCxn id="14" idx="1"/>
          </p:cNvCxnSpPr>
          <p:nvPr/>
        </p:nvCxnSpPr>
        <p:spPr>
          <a:xfrm>
            <a:off x="2667000" y="3276600"/>
            <a:ext cx="1751806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14" idx="1"/>
          </p:cNvCxnSpPr>
          <p:nvPr/>
        </p:nvCxnSpPr>
        <p:spPr>
          <a:xfrm flipV="1">
            <a:off x="2667000" y="3429000"/>
            <a:ext cx="1751806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  <a:endCxn id="14" idx="2"/>
          </p:cNvCxnSpPr>
          <p:nvPr/>
        </p:nvCxnSpPr>
        <p:spPr>
          <a:xfrm rot="16200000" flipV="1">
            <a:off x="5009753" y="4362053"/>
            <a:ext cx="57150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18806" y="2781300"/>
            <a:ext cx="17526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NLW developed Ingest Tools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4" idx="3"/>
            <a:endCxn id="7" idx="2"/>
          </p:cNvCxnSpPr>
          <p:nvPr/>
        </p:nvCxnSpPr>
        <p:spPr>
          <a:xfrm>
            <a:off x="6171406" y="3429000"/>
            <a:ext cx="12961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 Pipeline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00400" cy="914400"/>
          </a:xfrm>
        </p:spPr>
        <p:txBody>
          <a:bodyPr/>
          <a:lstStyle/>
          <a:p>
            <a:r>
              <a:rPr lang="en-US" dirty="0" err="1" smtClean="0"/>
              <a:t>Offair</a:t>
            </a:r>
            <a:r>
              <a:rPr lang="en-US" dirty="0" smtClean="0"/>
              <a:t> Content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86600" y="4800600"/>
            <a:ext cx="20574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Virtua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Descriptive Information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514600"/>
            <a:ext cx="205740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 Digital Video Recorder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Structural Information</a:t>
            </a:r>
          </a:p>
          <a:p>
            <a:pPr algn="ctr"/>
            <a:r>
              <a:rPr lang="en-US" dirty="0" smtClean="0"/>
              <a:t>Descriptive Information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57600" y="4800600"/>
            <a:ext cx="17526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Media Info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Technical Metadata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7467600" y="2095500"/>
            <a:ext cx="1524000" cy="1828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Fedora/VITAL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7600" y="2628900"/>
            <a:ext cx="17526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NLW developed Ingest Tools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3"/>
            <a:endCxn id="8" idx="1"/>
          </p:cNvCxnSpPr>
          <p:nvPr/>
        </p:nvCxnSpPr>
        <p:spPr>
          <a:xfrm flipV="1">
            <a:off x="2667000" y="32766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4" idx="0"/>
          </p:cNvCxnSpPr>
          <p:nvPr/>
        </p:nvCxnSpPr>
        <p:spPr>
          <a:xfrm>
            <a:off x="5410200" y="3276600"/>
            <a:ext cx="27051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18917" y="4038600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Creates Record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6" idx="0"/>
            <a:endCxn id="8" idx="2"/>
          </p:cNvCxnSpPr>
          <p:nvPr/>
        </p:nvCxnSpPr>
        <p:spPr>
          <a:xfrm rot="5400000" flipH="1" flipV="1">
            <a:off x="4095750" y="4362450"/>
            <a:ext cx="8763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5410200" y="32766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42506" y="2933700"/>
            <a:ext cx="17526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NLW developed Ingest Tools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 Pipeline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429000" cy="762000"/>
          </a:xfrm>
        </p:spPr>
        <p:txBody>
          <a:bodyPr/>
          <a:lstStyle/>
          <a:p>
            <a:r>
              <a:rPr lang="en-US" dirty="0" smtClean="0"/>
              <a:t>Electronic Thesis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34200" y="5105400"/>
            <a:ext cx="20574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Virtua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Descriptive Information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514600"/>
            <a:ext cx="2057400" cy="2133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Harvest from University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Structural Information</a:t>
            </a:r>
          </a:p>
          <a:p>
            <a:pPr algn="ctr"/>
            <a:r>
              <a:rPr lang="en-US" dirty="0" smtClean="0"/>
              <a:t>Descriptive Information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38400" y="4800600"/>
            <a:ext cx="17526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DROID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Technical Metadata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7467600" y="2514600"/>
            <a:ext cx="1524000" cy="1828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Fedora/VITAL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  <a:endCxn id="11" idx="1"/>
          </p:cNvCxnSpPr>
          <p:nvPr/>
        </p:nvCxnSpPr>
        <p:spPr>
          <a:xfrm>
            <a:off x="2667000" y="3581400"/>
            <a:ext cx="8755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  <a:endCxn id="11" idx="2"/>
          </p:cNvCxnSpPr>
          <p:nvPr/>
        </p:nvCxnSpPr>
        <p:spPr>
          <a:xfrm rot="5400000" flipH="1" flipV="1">
            <a:off x="3581003" y="3962797"/>
            <a:ext cx="571500" cy="1104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" idx="3"/>
            <a:endCxn id="7" idx="2"/>
          </p:cNvCxnSpPr>
          <p:nvPr/>
        </p:nvCxnSpPr>
        <p:spPr>
          <a:xfrm flipV="1">
            <a:off x="5295106" y="3429000"/>
            <a:ext cx="2172494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3"/>
            <a:endCxn id="4" idx="0"/>
          </p:cNvCxnSpPr>
          <p:nvPr/>
        </p:nvCxnSpPr>
        <p:spPr>
          <a:xfrm>
            <a:off x="5295106" y="3581400"/>
            <a:ext cx="2667794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98834" y="4463534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Creates Record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648200" y="4832866"/>
            <a:ext cx="17526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Virus Check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Technical Metadata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0" idx="0"/>
            <a:endCxn id="11" idx="2"/>
          </p:cNvCxnSpPr>
          <p:nvPr/>
        </p:nvCxnSpPr>
        <p:spPr>
          <a:xfrm rot="16200000" flipV="1">
            <a:off x="4669770" y="3978136"/>
            <a:ext cx="603766" cy="1105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7600" y="2971800"/>
            <a:ext cx="20574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Descriptive Information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971800"/>
            <a:ext cx="20574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Structural Information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05600" y="2971800"/>
            <a:ext cx="17526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Technical Metadata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Archivematica</a:t>
            </a:r>
            <a:r>
              <a:rPr lang="en-US" dirty="0" smtClean="0"/>
              <a:t> gives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information</a:t>
            </a:r>
          </a:p>
          <a:p>
            <a:pPr lvl="1"/>
            <a:r>
              <a:rPr lang="en-US" dirty="0" smtClean="0"/>
              <a:t>METS</a:t>
            </a:r>
          </a:p>
          <a:p>
            <a:pPr lvl="1"/>
            <a:r>
              <a:rPr lang="en-US" dirty="0" smtClean="0"/>
              <a:t>Packages</a:t>
            </a:r>
          </a:p>
          <a:p>
            <a:r>
              <a:rPr lang="en-US" dirty="0" smtClean="0"/>
              <a:t>Descriptive Information</a:t>
            </a:r>
          </a:p>
          <a:p>
            <a:pPr lvl="1"/>
            <a:r>
              <a:rPr lang="en-US" dirty="0" smtClean="0"/>
              <a:t>Link to </a:t>
            </a:r>
            <a:r>
              <a:rPr lang="en-US" dirty="0" err="1" smtClean="0"/>
              <a:t>Virtua</a:t>
            </a:r>
            <a:r>
              <a:rPr lang="en-US" dirty="0" smtClean="0"/>
              <a:t> through </a:t>
            </a:r>
            <a:r>
              <a:rPr lang="en-US" dirty="0" err="1" smtClean="0"/>
              <a:t>dc:identifier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Technical Metadata</a:t>
            </a:r>
          </a:p>
          <a:p>
            <a:pPr lvl="1"/>
            <a:r>
              <a:rPr lang="en-US" dirty="0" smtClean="0"/>
              <a:t>Droid, </a:t>
            </a:r>
            <a:r>
              <a:rPr lang="en-US" dirty="0" err="1" smtClean="0"/>
              <a:t>jhove</a:t>
            </a:r>
            <a:r>
              <a:rPr lang="en-US" dirty="0" smtClean="0"/>
              <a:t> and Virus Check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81800" y="3352800"/>
            <a:ext cx="16764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Descriptive Information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81800" y="1600200"/>
            <a:ext cx="1676400" cy="1477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Structural Information</a:t>
            </a:r>
          </a:p>
          <a:p>
            <a:pPr algn="ctr"/>
            <a:r>
              <a:rPr lang="en-US" dirty="0" smtClean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6781800" y="5181600"/>
            <a:ext cx="17526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Technical Metadata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113</TotalTime>
  <Words>498</Words>
  <Application>Microsoft Macintosh PowerPoint</Application>
  <PresentationFormat>On-screen Show (4:3)</PresentationFormat>
  <Paragraphs>141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Breeze</vt:lpstr>
      <vt:lpstr>Archivematica and                            NLW</vt:lpstr>
      <vt:lpstr>Plan</vt:lpstr>
      <vt:lpstr>Background to our Repository</vt:lpstr>
      <vt:lpstr>Slide 4</vt:lpstr>
      <vt:lpstr>Ingest Pipelines 1</vt:lpstr>
      <vt:lpstr>Ingest Pipeline 2</vt:lpstr>
      <vt:lpstr>Ingest Pipeline 3</vt:lpstr>
      <vt:lpstr>Common Themes</vt:lpstr>
      <vt:lpstr>What Archivematica gives us</vt:lpstr>
      <vt:lpstr>Case Study Single PDF</vt:lpstr>
      <vt:lpstr>Slide 11</vt:lpstr>
      <vt:lpstr>Link to Catalogue Record</vt:lpstr>
      <vt:lpstr>Results</vt:lpstr>
      <vt:lpstr>Conversion to NLW METS &amp; Ingest</vt:lpstr>
      <vt:lpstr>Slide 15</vt:lpstr>
      <vt:lpstr>Issues</vt:lpstr>
      <vt:lpstr>Two Zip files</vt:lpstr>
      <vt:lpstr>Future</vt:lpstr>
      <vt:lpstr>Questions</vt:lpstr>
    </vt:vector>
  </TitlesOfParts>
  <Company>NLW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Archivematica and                            NLW</dc:title>
  <dc:creator>Glen Robson</dc:creator>
  <cp:lastModifiedBy>Glen Robson</cp:lastModifiedBy>
  <cp:revision>13</cp:revision>
  <dcterms:created xsi:type="dcterms:W3CDTF">2014-02-12T09:27:34Z</dcterms:created>
  <dcterms:modified xsi:type="dcterms:W3CDTF">2014-02-12T09:36:25Z</dcterms:modified>
</cp:coreProperties>
</file>