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1D28-4310-894E-8F70-B05E1A391605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1631A-2880-7F4F-B151-59B19F402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</a:t>
            </a:r>
            <a:r>
              <a:rPr lang="en-US" baseline="0" dirty="0" smtClean="0"/>
              <a:t> for child poverty strategy for </a:t>
            </a:r>
            <a:r>
              <a:rPr lang="en-US" baseline="0" dirty="0" err="1" smtClean="0"/>
              <a:t>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A35A-6ED2-AC40-B322-1A96AB3DBD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76EA1B6-E3FF-8D48-8449-4F1E7FD24F73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F02B944-3E1D-9646-8FCA-F5F0EA399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Archivematica</a:t>
            </a:r>
            <a:r>
              <a:rPr lang="en-US" dirty="0" smtClean="0"/>
              <a:t>, NLW &amp; ARCW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Glen Robson</a:t>
            </a:r>
          </a:p>
          <a:p>
            <a:r>
              <a:rPr lang="en-US" dirty="0" smtClean="0"/>
              <a:t>Head of Systems Unit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glenrobson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5803900"/>
            <a:ext cx="5613400" cy="1054100"/>
          </a:xfrm>
          <a:prstGeom prst="rect">
            <a:avLst/>
          </a:prstGeom>
        </p:spPr>
      </p:pic>
      <p:pic>
        <p:nvPicPr>
          <p:cNvPr id="7" name="Picture 6" descr="llg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40" y="4737100"/>
            <a:ext cx="554736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AIP:</a:t>
            </a:r>
          </a:p>
          <a:p>
            <a:pPr lvl="1"/>
            <a:r>
              <a:rPr lang="en-US" sz="1800" dirty="0" smtClean="0"/>
              <a:t>/var/archivematica/sharedDirectory/www/AIPsStore/d3ae/8ee1/73a6/4c03/a3b0/54ff/a914/11ef/Child_Poverty_Strategy-d3ae8ee1-73a6-4c03-a3b0-54ffa91411ef.7z</a:t>
            </a:r>
          </a:p>
          <a:p>
            <a:pPr lvl="1"/>
            <a:r>
              <a:rPr lang="en-US" sz="1800" dirty="0" smtClean="0"/>
              <a:t>Original File</a:t>
            </a:r>
          </a:p>
          <a:p>
            <a:pPr lvl="1"/>
            <a:r>
              <a:rPr lang="en-US" sz="1800" dirty="0" smtClean="0"/>
              <a:t>Archive File</a:t>
            </a:r>
          </a:p>
          <a:p>
            <a:pPr lvl="1"/>
            <a:r>
              <a:rPr lang="en-US" sz="1800" dirty="0" smtClean="0"/>
              <a:t>METS</a:t>
            </a:r>
          </a:p>
          <a:p>
            <a:r>
              <a:rPr lang="en-US" dirty="0" smtClean="0"/>
              <a:t>DIP:</a:t>
            </a:r>
          </a:p>
          <a:p>
            <a:pPr lvl="1"/>
            <a:r>
              <a:rPr lang="en-US" sz="1800" dirty="0" smtClean="0"/>
              <a:t>/var/archivematica/sharedDirectory/watchedDirectories/uploadedDIPs/Child_Poverty_Strategy-d3ae8ee1-73a6-4c03-a3b0-54ffa91411ef</a:t>
            </a:r>
          </a:p>
          <a:p>
            <a:pPr lvl="1"/>
            <a:r>
              <a:rPr lang="en-US" sz="1800" dirty="0" smtClean="0"/>
              <a:t>Access File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dirty="0" smtClean="0"/>
              <a:t>Conversion to NLW METS</a:t>
            </a:r>
            <a:br>
              <a:rPr lang="en-US" dirty="0" smtClean="0"/>
            </a:br>
            <a:r>
              <a:rPr lang="en-US" dirty="0" smtClean="0"/>
              <a:t>&amp; Ingest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92288"/>
            <a:ext cx="1828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5145088"/>
            <a:ext cx="1828800" cy="1181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3352800"/>
            <a:ext cx="1828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</a:t>
            </a:r>
          </a:p>
          <a:p>
            <a:pPr algn="ctr"/>
            <a:r>
              <a:rPr lang="en-US" dirty="0" smtClean="0"/>
              <a:t>SIP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71800" y="2439988"/>
            <a:ext cx="1143000" cy="156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 flipV="1">
            <a:off x="2971800" y="4000500"/>
            <a:ext cx="1143000" cy="1735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5943600" y="40005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7467600" y="3087688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4-02-11 at 17.54.2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28600"/>
            <a:ext cx="7620000" cy="62413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the PDF example three versions were created:</a:t>
            </a:r>
          </a:p>
          <a:p>
            <a:pPr lvl="1"/>
            <a:r>
              <a:rPr lang="en-US" dirty="0" smtClean="0"/>
              <a:t>Access – PDF</a:t>
            </a:r>
          </a:p>
          <a:p>
            <a:pPr lvl="1"/>
            <a:r>
              <a:rPr lang="en-US" dirty="0" smtClean="0"/>
              <a:t>Original – PDF</a:t>
            </a:r>
          </a:p>
          <a:p>
            <a:pPr lvl="1"/>
            <a:r>
              <a:rPr lang="en-US" dirty="0" smtClean="0"/>
              <a:t>Archival – PDF/A</a:t>
            </a:r>
          </a:p>
          <a:p>
            <a:r>
              <a:rPr lang="en-US" dirty="0" smtClean="0"/>
              <a:t>Traditionally we store technical data about the Archive version but in </a:t>
            </a:r>
            <a:r>
              <a:rPr lang="en-US" dirty="0" err="1" smtClean="0"/>
              <a:t>Archivematica</a:t>
            </a:r>
            <a:r>
              <a:rPr lang="en-US" dirty="0" smtClean="0"/>
              <a:t> there is more on the Original</a:t>
            </a:r>
          </a:p>
          <a:p>
            <a:r>
              <a:rPr lang="en-US" dirty="0" smtClean="0"/>
              <a:t>We store AIP and DIP in one system. AIP is part of access.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SWORD server</a:t>
            </a:r>
          </a:p>
          <a:p>
            <a:r>
              <a:rPr lang="en-US" dirty="0" smtClean="0"/>
              <a:t>Apache Camel Workflow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195764"/>
            <a:ext cx="11430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SWORD </a:t>
            </a:r>
          </a:p>
          <a:p>
            <a:pPr algn="ctr"/>
            <a:r>
              <a:rPr lang="en-US" dirty="0" smtClean="0"/>
              <a:t>Submit to Atom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5535613"/>
            <a:ext cx="1828800" cy="1181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4153694"/>
            <a:ext cx="9906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NLW </a:t>
            </a:r>
          </a:p>
          <a:p>
            <a:pPr algn="ctr"/>
            <a:r>
              <a:rPr lang="en-US" dirty="0" smtClean="0"/>
              <a:t>SIP</a:t>
            </a:r>
            <a:endParaRPr lang="en-US" dirty="0"/>
          </a:p>
        </p:txBody>
      </p:sp>
      <p:cxnSp>
        <p:nvCxnSpPr>
          <p:cNvPr id="7" name="Straight Arrow Connector 6"/>
          <p:cNvCxnSpPr>
            <a:endCxn id="27" idx="1"/>
          </p:cNvCxnSpPr>
          <p:nvPr/>
        </p:nvCxnSpPr>
        <p:spPr>
          <a:xfrm>
            <a:off x="1143000" y="4570412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rot="16200000" flipV="1">
            <a:off x="3044826" y="4770438"/>
            <a:ext cx="15303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10" idx="2"/>
          </p:cNvCxnSpPr>
          <p:nvPr/>
        </p:nvCxnSpPr>
        <p:spPr>
          <a:xfrm>
            <a:off x="7239000" y="45704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7543800" y="3657600"/>
            <a:ext cx="1524000" cy="1828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1600" y="4153694"/>
            <a:ext cx="8382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JHove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6200" y="4153694"/>
            <a:ext cx="11430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Droid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95400" y="4153694"/>
            <a:ext cx="11430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Retrieve AIP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95400" y="2824164"/>
            <a:ext cx="11430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AIP</a:t>
            </a:r>
          </a:p>
          <a:p>
            <a:pPr algn="ctr"/>
            <a:r>
              <a:rPr lang="en-US" dirty="0" smtClean="0"/>
              <a:t>Storage Service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90800" y="4153694"/>
            <a:ext cx="1143000" cy="833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Expand AIP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7" idx="3"/>
          </p:cNvCxnSpPr>
          <p:nvPr/>
        </p:nvCxnSpPr>
        <p:spPr>
          <a:xfrm>
            <a:off x="2438400" y="4570412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16" idx="1"/>
          </p:cNvCxnSpPr>
          <p:nvPr/>
        </p:nvCxnSpPr>
        <p:spPr>
          <a:xfrm>
            <a:off x="3733800" y="4570412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3"/>
            <a:endCxn id="15" idx="1"/>
          </p:cNvCxnSpPr>
          <p:nvPr/>
        </p:nvCxnSpPr>
        <p:spPr>
          <a:xfrm>
            <a:off x="5029200" y="4570412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6" idx="1"/>
          </p:cNvCxnSpPr>
          <p:nvPr/>
        </p:nvCxnSpPr>
        <p:spPr>
          <a:xfrm flipV="1">
            <a:off x="6019800" y="45704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8" idx="2"/>
            <a:endCxn id="27" idx="0"/>
          </p:cNvCxnSpPr>
          <p:nvPr/>
        </p:nvCxnSpPr>
        <p:spPr>
          <a:xfrm rot="5400000">
            <a:off x="1618853" y="3905647"/>
            <a:ext cx="4960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ingest workflow</a:t>
            </a:r>
          </a:p>
          <a:p>
            <a:r>
              <a:rPr lang="en-US" dirty="0" smtClean="0"/>
              <a:t>Moving to Alma &amp; PRIMO</a:t>
            </a:r>
          </a:p>
          <a:p>
            <a:pPr lvl="1"/>
            <a:r>
              <a:rPr lang="en-US" dirty="0" smtClean="0"/>
              <a:t>Investigating for both Digital </a:t>
            </a:r>
            <a:r>
              <a:rPr lang="en-US" smtClean="0"/>
              <a:t>and Traditional:</a:t>
            </a:r>
            <a:endParaRPr lang="en-US" dirty="0" smtClean="0"/>
          </a:p>
          <a:p>
            <a:pPr lvl="2"/>
            <a:r>
              <a:rPr lang="en-US" dirty="0" smtClean="0"/>
              <a:t> ATOM</a:t>
            </a:r>
          </a:p>
          <a:p>
            <a:pPr lvl="2"/>
            <a:r>
              <a:rPr lang="en-US" dirty="0" err="1" smtClean="0"/>
              <a:t>ArchiveSpace</a:t>
            </a:r>
            <a:endParaRPr lang="en-US" dirty="0" smtClean="0"/>
          </a:p>
          <a:p>
            <a:pPr lvl="2"/>
            <a:r>
              <a:rPr lang="en-US" dirty="0" smtClean="0"/>
              <a:t>CALM</a:t>
            </a:r>
          </a:p>
          <a:p>
            <a:pPr lvl="2"/>
            <a:r>
              <a:rPr lang="en-US" dirty="0" smtClean="0"/>
              <a:t>Very interested in what others are using</a:t>
            </a:r>
          </a:p>
          <a:p>
            <a:pPr lvl="1"/>
            <a:r>
              <a:rPr lang="en-US" dirty="0" smtClean="0"/>
              <a:t>For both digital and traditional archives.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Archives Record Council Wales (ARCW)</a:t>
            </a:r>
          </a:p>
          <a:p>
            <a:pPr lvl="1"/>
            <a:r>
              <a:rPr lang="en-US" dirty="0" smtClean="0"/>
              <a:t>13 Local government archive services</a:t>
            </a:r>
          </a:p>
          <a:p>
            <a:pPr lvl="1"/>
            <a:r>
              <a:rPr lang="en-US" dirty="0" smtClean="0"/>
              <a:t>5 university archives services</a:t>
            </a:r>
          </a:p>
          <a:p>
            <a:pPr lvl="1"/>
            <a:r>
              <a:rPr lang="en-US" dirty="0" smtClean="0"/>
              <a:t>4 national institutions</a:t>
            </a:r>
          </a:p>
          <a:p>
            <a:r>
              <a:rPr lang="en-US" dirty="0" smtClean="0"/>
              <a:t>Coalition of the Willing (COW)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stablished in 2009</a:t>
            </a:r>
          </a:p>
          <a:p>
            <a:pPr lvl="1"/>
            <a:r>
              <a:rPr lang="en-US" dirty="0" smtClean="0"/>
              <a:t>Looking at systems and techniques for digital preservation support the Welsh Institutions</a:t>
            </a:r>
          </a:p>
          <a:p>
            <a:r>
              <a:rPr lang="en-US" dirty="0" smtClean="0"/>
              <a:t>Supported by the Welsh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ARCW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Evaluated difference Open Source Solutions</a:t>
            </a:r>
          </a:p>
          <a:p>
            <a:pPr lvl="1"/>
            <a:r>
              <a:rPr lang="en-US" dirty="0" smtClean="0"/>
              <a:t>The Dark Archive In The Sunshine State</a:t>
            </a:r>
          </a:p>
          <a:p>
            <a:pPr lvl="1"/>
            <a:r>
              <a:rPr lang="en-US" dirty="0" err="1" smtClean="0"/>
              <a:t>Islandora</a:t>
            </a:r>
            <a:endParaRPr lang="en-US" dirty="0" smtClean="0"/>
          </a:p>
          <a:p>
            <a:pPr lvl="1"/>
            <a:r>
              <a:rPr lang="en-US" dirty="0" smtClean="0"/>
              <a:t>DPSP/</a:t>
            </a:r>
            <a:r>
              <a:rPr lang="en-US" dirty="0" err="1" smtClean="0"/>
              <a:t>Xena</a:t>
            </a:r>
            <a:endParaRPr lang="en-US" dirty="0" smtClean="0"/>
          </a:p>
          <a:p>
            <a:pPr lvl="1"/>
            <a:r>
              <a:rPr lang="en-US" dirty="0" err="1" smtClean="0"/>
              <a:t>Archivematica</a:t>
            </a:r>
            <a:endParaRPr lang="en-US" dirty="0" smtClean="0"/>
          </a:p>
          <a:p>
            <a:r>
              <a:rPr lang="en-US" dirty="0" smtClean="0"/>
              <a:t>Tested </a:t>
            </a:r>
            <a:r>
              <a:rPr lang="en-US" dirty="0" err="1" smtClean="0"/>
              <a:t>Archivematica</a:t>
            </a:r>
            <a:endParaRPr lang="en-US" dirty="0" smtClean="0"/>
          </a:p>
          <a:p>
            <a:pPr lvl="1"/>
            <a:r>
              <a:rPr lang="en-US" dirty="0" smtClean="0"/>
              <a:t>Paul James – install, training and evaluating</a:t>
            </a:r>
          </a:p>
          <a:p>
            <a:pPr lvl="1"/>
            <a:r>
              <a:rPr lang="en-US" dirty="0" smtClean="0"/>
              <a:t>Paid for development to arrange archives in </a:t>
            </a:r>
            <a:r>
              <a:rPr lang="en-US" dirty="0" err="1" smtClean="0"/>
              <a:t>Archivematica</a:t>
            </a:r>
            <a:r>
              <a:rPr lang="en-US" dirty="0" smtClean="0"/>
              <a:t> (1.4)</a:t>
            </a:r>
          </a:p>
          <a:p>
            <a:r>
              <a:rPr lang="en-US" dirty="0" err="1" smtClean="0"/>
              <a:t>Preservica</a:t>
            </a:r>
            <a:endParaRPr lang="en-US" dirty="0" smtClean="0"/>
          </a:p>
          <a:p>
            <a:pPr lvl="1"/>
            <a:r>
              <a:rPr lang="en-US" dirty="0" smtClean="0"/>
              <a:t>Testing a hosted </a:t>
            </a:r>
            <a:r>
              <a:rPr lang="en-US" dirty="0" err="1" smtClean="0"/>
              <a:t>Preservica</a:t>
            </a:r>
            <a:r>
              <a:rPr lang="en-US" dirty="0" smtClean="0"/>
              <a:t> instance</a:t>
            </a:r>
          </a:p>
          <a:p>
            <a:r>
              <a:rPr lang="en-US" dirty="0" smtClean="0"/>
              <a:t>Testing hosting of </a:t>
            </a:r>
            <a:r>
              <a:rPr lang="en-US" dirty="0" err="1" smtClean="0"/>
              <a:t>Archivematica</a:t>
            </a:r>
            <a:r>
              <a:rPr lang="en-US" dirty="0" smtClean="0"/>
              <a:t> by</a:t>
            </a:r>
            <a:r>
              <a:rPr lang="en-US" dirty="0" smtClean="0"/>
              <a:t> </a:t>
            </a:r>
            <a:r>
              <a:rPr lang="en-US" dirty="0" err="1" smtClean="0"/>
              <a:t>Arkivum</a:t>
            </a:r>
            <a:endParaRPr lang="en-US" dirty="0" smtClean="0"/>
          </a:p>
          <a:p>
            <a:pPr lvl="1"/>
            <a:r>
              <a:rPr lang="en-US" dirty="0" smtClean="0"/>
              <a:t>Financially sustainable</a:t>
            </a:r>
          </a:p>
          <a:p>
            <a:pPr lvl="1"/>
            <a:r>
              <a:rPr lang="en-US" dirty="0" smtClean="0"/>
              <a:t>Software hosted not supported – maybe a support contract with </a:t>
            </a:r>
            <a:r>
              <a:rPr lang="en-US" dirty="0" err="1" smtClean="0"/>
              <a:t>Artefactual</a:t>
            </a:r>
            <a:endParaRPr lang="en-US" dirty="0" smtClean="0"/>
          </a:p>
          <a:p>
            <a:pPr lvl="1"/>
            <a:r>
              <a:rPr lang="en-US" dirty="0" smtClean="0"/>
              <a:t>Atom and </a:t>
            </a:r>
            <a:r>
              <a:rPr lang="en-US" dirty="0" err="1" smtClean="0"/>
              <a:t>Archivematica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NLW &amp; </a:t>
            </a:r>
            <a:r>
              <a:rPr lang="en-US" dirty="0" err="1" smtClean="0"/>
              <a:t>Archivematica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workflow for born digital</a:t>
            </a:r>
          </a:p>
          <a:p>
            <a:r>
              <a:rPr lang="en-US" dirty="0" smtClean="0"/>
              <a:t>Investigated RODA</a:t>
            </a:r>
          </a:p>
          <a:p>
            <a:pPr lvl="1"/>
            <a:r>
              <a:rPr lang="en-US" dirty="0" smtClean="0"/>
              <a:t>Difficult to install</a:t>
            </a:r>
          </a:p>
          <a:p>
            <a:pPr lvl="1"/>
            <a:r>
              <a:rPr lang="en-US" dirty="0" smtClean="0"/>
              <a:t>No community</a:t>
            </a:r>
          </a:p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Government Publications</a:t>
            </a:r>
          </a:p>
          <a:p>
            <a:pPr lvl="1"/>
            <a:r>
              <a:rPr lang="en-US" dirty="0" smtClean="0"/>
              <a:t>Personal Archives</a:t>
            </a:r>
          </a:p>
          <a:p>
            <a:pPr lvl="1"/>
            <a:r>
              <a:rPr lang="en-US" dirty="0" smtClean="0"/>
              <a:t>Public Sector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Catalogue – </a:t>
            </a:r>
            <a:r>
              <a:rPr lang="en-US" dirty="0" err="1" smtClean="0"/>
              <a:t>Virtua</a:t>
            </a:r>
            <a:endParaRPr lang="en-US" dirty="0" smtClean="0"/>
          </a:p>
          <a:p>
            <a:pPr lvl="1"/>
            <a:r>
              <a:rPr lang="en-US" dirty="0" smtClean="0"/>
              <a:t>Archives catalogued in Hierarchical MARC records </a:t>
            </a:r>
          </a:p>
          <a:p>
            <a:pPr lvl="1"/>
            <a:r>
              <a:rPr lang="en-US" dirty="0" smtClean="0"/>
              <a:t>Can be exported as EAD</a:t>
            </a:r>
          </a:p>
          <a:p>
            <a:pPr lvl="1"/>
            <a:r>
              <a:rPr lang="en-US" dirty="0" smtClean="0"/>
              <a:t>Digital items catalogued in MARC</a:t>
            </a:r>
          </a:p>
          <a:p>
            <a:r>
              <a:rPr lang="en-US" dirty="0" smtClean="0"/>
              <a:t>Repository – Fedora 3.3</a:t>
            </a:r>
          </a:p>
          <a:p>
            <a:pPr lvl="1"/>
            <a:r>
              <a:rPr lang="en-US" dirty="0" smtClean="0"/>
              <a:t>Overwhelmingly </a:t>
            </a:r>
            <a:r>
              <a:rPr lang="en-US" dirty="0" err="1" smtClean="0"/>
              <a:t>Digitised</a:t>
            </a:r>
            <a:r>
              <a:rPr lang="en-US" dirty="0" smtClean="0"/>
              <a:t> Items (over 4 million items)</a:t>
            </a:r>
          </a:p>
          <a:p>
            <a:pPr lvl="1"/>
            <a:r>
              <a:rPr lang="en-US" dirty="0" smtClean="0"/>
              <a:t>Links to preservation files (tiff)</a:t>
            </a:r>
          </a:p>
          <a:p>
            <a:pPr lvl="1"/>
            <a:r>
              <a:rPr lang="en-US" dirty="0" smtClean="0"/>
              <a:t>Stores Metadata (METS)</a:t>
            </a:r>
          </a:p>
          <a:p>
            <a:pPr lvl="1"/>
            <a:r>
              <a:rPr lang="en-US" dirty="0" smtClean="0"/>
              <a:t>Stores reference files for display</a:t>
            </a:r>
          </a:p>
          <a:p>
            <a:pPr lvl="1"/>
            <a:r>
              <a:rPr lang="en-US" dirty="0" smtClean="0"/>
              <a:t>Structures information in objects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Archivematica</a:t>
            </a:r>
            <a:r>
              <a:rPr lang="en-US" dirty="0" smtClean="0"/>
              <a:t> gives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information</a:t>
            </a:r>
          </a:p>
          <a:p>
            <a:pPr lvl="1"/>
            <a:r>
              <a:rPr lang="en-US" dirty="0" smtClean="0"/>
              <a:t>METS</a:t>
            </a:r>
          </a:p>
          <a:p>
            <a:pPr lvl="1"/>
            <a:r>
              <a:rPr lang="en-US" dirty="0" smtClean="0"/>
              <a:t>Packages</a:t>
            </a:r>
          </a:p>
          <a:p>
            <a:r>
              <a:rPr lang="en-US" dirty="0" smtClean="0"/>
              <a:t>Descriptive Information</a:t>
            </a:r>
          </a:p>
          <a:p>
            <a:pPr lvl="1"/>
            <a:r>
              <a:rPr lang="en-US" dirty="0" smtClean="0"/>
              <a:t>Link to </a:t>
            </a:r>
            <a:r>
              <a:rPr lang="en-US" dirty="0" err="1" smtClean="0"/>
              <a:t>Virtua</a:t>
            </a:r>
            <a:r>
              <a:rPr lang="en-US" dirty="0" smtClean="0"/>
              <a:t> through </a:t>
            </a:r>
          </a:p>
          <a:p>
            <a:pPr lvl="1"/>
            <a:r>
              <a:rPr lang="en-US" dirty="0" err="1" smtClean="0"/>
              <a:t>dc:identifier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Technical Metadata</a:t>
            </a:r>
          </a:p>
          <a:p>
            <a:pPr lvl="1"/>
            <a:r>
              <a:rPr lang="en-US" dirty="0" smtClean="0"/>
              <a:t>Droid, </a:t>
            </a:r>
            <a:r>
              <a:rPr lang="en-US" dirty="0" err="1" smtClean="0"/>
              <a:t>jhove</a:t>
            </a:r>
            <a:r>
              <a:rPr lang="en-US" dirty="0" smtClean="0"/>
              <a:t> and Virus Check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3352800"/>
            <a:ext cx="1676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Descriptive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1600200"/>
            <a:ext cx="1676400" cy="1477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Structural Information</a:t>
            </a:r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6781800" y="5181600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Single PDF</a:t>
            </a:r>
            <a:endParaRPr lang="en-US" dirty="0"/>
          </a:p>
        </p:txBody>
      </p:sp>
      <p:pic>
        <p:nvPicPr>
          <p:cNvPr id="4" name="Content Placeholder 3" descr="Screen shot 2014-02-11 at 17.23.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460" y="1600200"/>
            <a:ext cx="6147904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2-11 at 16.46.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725" y="1765426"/>
            <a:ext cx="8042275" cy="4012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Catalogue Record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781800" cy="51355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961</TotalTime>
  <Words>458</Words>
  <Application>Microsoft Macintosh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Archivematica, NLW &amp; ARCW</vt:lpstr>
      <vt:lpstr>ARCW</vt:lpstr>
      <vt:lpstr>ARCW Investigations</vt:lpstr>
      <vt:lpstr>NLW &amp; Archivematica</vt:lpstr>
      <vt:lpstr>Current Infrastructure</vt:lpstr>
      <vt:lpstr>What Archivematica gives us</vt:lpstr>
      <vt:lpstr>Case Study Single PDF</vt:lpstr>
      <vt:lpstr>Slide 8</vt:lpstr>
      <vt:lpstr>Link to Catalogue Record</vt:lpstr>
      <vt:lpstr>Results</vt:lpstr>
      <vt:lpstr>Conversion to NLW METS &amp; Ingest</vt:lpstr>
      <vt:lpstr>Slide 12</vt:lpstr>
      <vt:lpstr>Issues</vt:lpstr>
      <vt:lpstr>New Workflow</vt:lpstr>
      <vt:lpstr>The Future</vt:lpstr>
    </vt:vector>
  </TitlesOfParts>
  <Company>NLW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Archivematica &amp; NLW &amp; ARCW</dc:title>
  <dc:creator>Glen Robson</dc:creator>
  <cp:lastModifiedBy>Glen Robson</cp:lastModifiedBy>
  <cp:revision>18</cp:revision>
  <dcterms:created xsi:type="dcterms:W3CDTF">2015-01-14T12:50:42Z</dcterms:created>
  <dcterms:modified xsi:type="dcterms:W3CDTF">2015-01-14T12:53:46Z</dcterms:modified>
</cp:coreProperties>
</file>